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97" r:id="rId1"/>
    <p:sldMasterId id="2147484309" r:id="rId2"/>
  </p:sldMasterIdLst>
  <p:notesMasterIdLst>
    <p:notesMasterId r:id="rId92"/>
  </p:notesMasterIdLst>
  <p:sldIdLst>
    <p:sldId id="256" r:id="rId3"/>
    <p:sldId id="311" r:id="rId4"/>
    <p:sldId id="350" r:id="rId5"/>
    <p:sldId id="316" r:id="rId6"/>
    <p:sldId id="275" r:id="rId7"/>
    <p:sldId id="274" r:id="rId8"/>
    <p:sldId id="308" r:id="rId9"/>
    <p:sldId id="279" r:id="rId10"/>
    <p:sldId id="328" r:id="rId11"/>
    <p:sldId id="334" r:id="rId12"/>
    <p:sldId id="335" r:id="rId13"/>
    <p:sldId id="385" r:id="rId14"/>
    <p:sldId id="386" r:id="rId15"/>
    <p:sldId id="387" r:id="rId16"/>
    <p:sldId id="332" r:id="rId17"/>
    <p:sldId id="293" r:id="rId18"/>
    <p:sldId id="292" r:id="rId19"/>
    <p:sldId id="329" r:id="rId20"/>
    <p:sldId id="327" r:id="rId21"/>
    <p:sldId id="291" r:id="rId22"/>
    <p:sldId id="297" r:id="rId23"/>
    <p:sldId id="388" r:id="rId24"/>
    <p:sldId id="389" r:id="rId25"/>
    <p:sldId id="375" r:id="rId26"/>
    <p:sldId id="373" r:id="rId27"/>
    <p:sldId id="269" r:id="rId28"/>
    <p:sldId id="390" r:id="rId29"/>
    <p:sldId id="397" r:id="rId30"/>
    <p:sldId id="392" r:id="rId31"/>
    <p:sldId id="393" r:id="rId32"/>
    <p:sldId id="394" r:id="rId33"/>
    <p:sldId id="395" r:id="rId34"/>
    <p:sldId id="396" r:id="rId35"/>
    <p:sldId id="309" r:id="rId36"/>
    <p:sldId id="314" r:id="rId37"/>
    <p:sldId id="300" r:id="rId38"/>
    <p:sldId id="304" r:id="rId39"/>
    <p:sldId id="303" r:id="rId40"/>
    <p:sldId id="302" r:id="rId41"/>
    <p:sldId id="301" r:id="rId42"/>
    <p:sldId id="383" r:id="rId43"/>
    <p:sldId id="306" r:id="rId44"/>
    <p:sldId id="305" r:id="rId45"/>
    <p:sldId id="280" r:id="rId46"/>
    <p:sldId id="281" r:id="rId47"/>
    <p:sldId id="398" r:id="rId48"/>
    <p:sldId id="282" r:id="rId49"/>
    <p:sldId id="287" r:id="rId50"/>
    <p:sldId id="399" r:id="rId51"/>
    <p:sldId id="286" r:id="rId52"/>
    <p:sldId id="285" r:id="rId53"/>
    <p:sldId id="315" r:id="rId54"/>
    <p:sldId id="400" r:id="rId55"/>
    <p:sldId id="284" r:id="rId56"/>
    <p:sldId id="283" r:id="rId57"/>
    <p:sldId id="320" r:id="rId58"/>
    <p:sldId id="349" r:id="rId59"/>
    <p:sldId id="351" r:id="rId60"/>
    <p:sldId id="337" r:id="rId61"/>
    <p:sldId id="380" r:id="rId62"/>
    <p:sldId id="343" r:id="rId63"/>
    <p:sldId id="344" r:id="rId64"/>
    <p:sldId id="379" r:id="rId65"/>
    <p:sldId id="346" r:id="rId66"/>
    <p:sldId id="338" r:id="rId67"/>
    <p:sldId id="352" r:id="rId68"/>
    <p:sldId id="353" r:id="rId69"/>
    <p:sldId id="354" r:id="rId70"/>
    <p:sldId id="342" r:id="rId71"/>
    <p:sldId id="355" r:id="rId72"/>
    <p:sldId id="356" r:id="rId73"/>
    <p:sldId id="357" r:id="rId74"/>
    <p:sldId id="359" r:id="rId75"/>
    <p:sldId id="339" r:id="rId76"/>
    <p:sldId id="341" r:id="rId77"/>
    <p:sldId id="358" r:id="rId78"/>
    <p:sldId id="360" r:id="rId79"/>
    <p:sldId id="361" r:id="rId80"/>
    <p:sldId id="362" r:id="rId81"/>
    <p:sldId id="363" r:id="rId82"/>
    <p:sldId id="365" r:id="rId83"/>
    <p:sldId id="317" r:id="rId84"/>
    <p:sldId id="321" r:id="rId85"/>
    <p:sldId id="323" r:id="rId86"/>
    <p:sldId id="366" r:id="rId87"/>
    <p:sldId id="367" r:id="rId88"/>
    <p:sldId id="368" r:id="rId89"/>
    <p:sldId id="369" r:id="rId90"/>
    <p:sldId id="265" r:id="rId9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E128C"/>
    <a:srgbClr val="3C452F"/>
    <a:srgbClr val="546242"/>
    <a:srgbClr val="303725"/>
    <a:srgbClr val="95498E"/>
    <a:srgbClr val="005A9E"/>
    <a:srgbClr val="666633"/>
    <a:srgbClr val="808000"/>
    <a:srgbClr val="312D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7" autoAdjust="0"/>
    <p:restoredTop sz="94660"/>
  </p:normalViewPr>
  <p:slideViewPr>
    <p:cSldViewPr>
      <p:cViewPr>
        <p:scale>
          <a:sx n="70" d="100"/>
          <a:sy n="70" d="100"/>
        </p:scale>
        <p:origin x="-614" y="58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4D534-30A0-476A-84AE-59D471182C36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5015F-10A5-40CE-B85E-4D641F4AD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21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0CE7-D178-4858-8B54-DF31506EFEB7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3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9E6F-4638-4E67-8D01-ECE7A04EEDD3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9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F70A-FA9F-4A42-B99A-05D7F32ED332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772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028384" y="6381328"/>
            <a:ext cx="946448" cy="365125"/>
          </a:xfrm>
        </p:spPr>
        <p:txBody>
          <a:bodyPr/>
          <a:lstStyle/>
          <a:p>
            <a:fld id="{97270CE7-D178-4858-8B54-DF31506EFEB7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31640" y="5733256"/>
            <a:ext cx="6984776" cy="365125"/>
          </a:xfrm>
        </p:spPr>
        <p:txBody>
          <a:bodyPr/>
          <a:lstStyle>
            <a:lvl1pPr marL="0" indent="0" algn="just">
              <a:buNone/>
              <a:defRPr sz="18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9552" y="6309320"/>
            <a:ext cx="442392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30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фсрм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5724128" cy="63894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0324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8224" y="6237312"/>
            <a:ext cx="2133600" cy="365125"/>
          </a:xfrm>
        </p:spPr>
        <p:txBody>
          <a:bodyPr/>
          <a:lstStyle/>
          <a:p>
            <a:fld id="{B007FA91-C24B-4B5C-9894-6692403AB796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3528" y="6340355"/>
            <a:ext cx="504056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0F82FD-9541-4375-A130-F62D06492F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963241" y="6366926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878522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A571-0CF9-4A68-BB76-7CE1FB5DF44A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390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EB8B-0E13-4576-BB80-02818B03EA5E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4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73F5-252F-40DE-9C7E-B72D03B4E776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175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C9E0-C191-4BBA-AEA4-E8932E3B4172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82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0233-C911-41F8-AEBB-043C2E0861C4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1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0F29-5519-4D16-87B8-DCA150F353B5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7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фсрм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5724128" cy="638944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03244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8224" y="6237312"/>
            <a:ext cx="2133600" cy="365125"/>
          </a:xfrm>
        </p:spPr>
        <p:txBody>
          <a:bodyPr/>
          <a:lstStyle/>
          <a:p>
            <a:fld id="{B007FA91-C24B-4B5C-9894-6692403AB796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3528" y="6340355"/>
            <a:ext cx="504056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0F82FD-9541-4375-A130-F62D06492F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963241" y="6366926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реализации проекта используются средства государственной</a:t>
            </a:r>
            <a:r>
              <a:rPr lang="ru-RU" sz="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поддержки, выделенные в качестве гранта в соответствии c распоряжением</a:t>
            </a:r>
            <a:r>
              <a:rPr lang="ru-RU" sz="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Президента Российской Федерации №68-рп от 05.04.2016 и на основании</a:t>
            </a:r>
            <a:r>
              <a:rPr lang="ru-RU" sz="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конкурса,</a:t>
            </a:r>
            <a:r>
              <a:rPr lang="ru-RU" sz="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проведенного Фондом поддержки гражданской активности в малых</a:t>
            </a:r>
            <a:r>
              <a:rPr lang="ru-RU" sz="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городах и сельских территориях «Перспектива»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878522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4C30-231F-4328-9091-3026B346FCD2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650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9E6F-4638-4E67-8D01-ECE7A04EEDD3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99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F70A-FA9F-4A42-B99A-05D7F32ED332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77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A571-0CF9-4A68-BB76-7CE1FB5DF44A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39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EB8B-0E13-4576-BB80-02818B03EA5E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73F5-252F-40DE-9C7E-B72D03B4E776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17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C9E0-C191-4BBA-AEA4-E8932E3B4172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8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0233-C911-41F8-AEBB-043C2E0861C4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0F29-5519-4D16-87B8-DCA150F353B5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7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4C30-231F-4328-9091-3026B346FCD2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65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9AF27-91BD-450F-8E11-60CA65DD928A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2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8" r:id="rId1"/>
    <p:sldLayoutId id="2147484299" r:id="rId2"/>
    <p:sldLayoutId id="2147484300" r:id="rId3"/>
    <p:sldLayoutId id="2147484301" r:id="rId4"/>
    <p:sldLayoutId id="2147484302" r:id="rId5"/>
    <p:sldLayoutId id="2147484303" r:id="rId6"/>
    <p:sldLayoutId id="2147484304" r:id="rId7"/>
    <p:sldLayoutId id="2147484305" r:id="rId8"/>
    <p:sldLayoutId id="2147484306" r:id="rId9"/>
    <p:sldLayoutId id="2147484307" r:id="rId10"/>
    <p:sldLayoutId id="214748430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9AF27-91BD-450F-8E11-60CA65DD928A}" type="datetime1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F82FD-9541-4375-A130-F62D06492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2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0" r:id="rId1"/>
    <p:sldLayoutId id="2147484311" r:id="rId2"/>
    <p:sldLayoutId id="2147484312" r:id="rId3"/>
    <p:sldLayoutId id="2147484313" r:id="rId4"/>
    <p:sldLayoutId id="2147484314" r:id="rId5"/>
    <p:sldLayoutId id="2147484315" r:id="rId6"/>
    <p:sldLayoutId id="2147484316" r:id="rId7"/>
    <p:sldLayoutId id="2147484317" r:id="rId8"/>
    <p:sldLayoutId id="2147484318" r:id="rId9"/>
    <p:sldLayoutId id="2147484319" r:id="rId10"/>
    <p:sldLayoutId id="214748432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mcfr.ru/scion/citation/pit/MCFRmd1025/MCFRLINK?cfu=default&amp;cpid=umd-basic&amp;uAppCtx=RWI" TargetMode="External"/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mailto:oefrolova@yandex.ru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91108" y="5000636"/>
            <a:ext cx="8229600" cy="142876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«Народный институт»</a:t>
            </a:r>
          </a:p>
          <a:p>
            <a:pPr marL="0" indent="0" algn="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3" y="2071678"/>
            <a:ext cx="882164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Times New Roman" panose="02020603050405020304" pitchFamily="18" charset="0"/>
              </a:rPr>
              <a:t>ОБЩЕЕ </a:t>
            </a:r>
            <a:b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Times New Roman" panose="02020603050405020304" pitchFamily="18" charset="0"/>
              </a:rPr>
            </a:b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Times New Roman" panose="02020603050405020304" pitchFamily="18" charset="0"/>
              </a:rPr>
              <a:t>СОБРАНИЕ СОБСТВЕННИКОВ</a:t>
            </a:r>
          </a:p>
          <a:p>
            <a:pPr algn="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Times New Roman" panose="02020603050405020304" pitchFamily="18" charset="0"/>
              </a:rPr>
              <a:t>ПОМЕЩЕНИЙ В МКД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720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981306"/>
            <a:ext cx="8892480" cy="344808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000"/>
              </a:spcAft>
              <a:buNone/>
            </a:pPr>
            <a:r>
              <a:rPr lang="ru-RU" sz="2600" b="1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2600" b="1" u="sng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имущество: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О пределах использования земельного участка,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котором расположен МКД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 ч.2 ст.44 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Принимать решения по этому вопросу возможно в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том случае, если участок поставлен на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государственный кадастровый учет!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Именно с этого момента он переходит в общую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долевую собственность.</a:t>
            </a:r>
          </a:p>
          <a:p>
            <a:endParaRPr lang="ru-RU" sz="3000" b="1" dirty="0">
              <a:solidFill>
                <a:srgbClr val="30372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784" y="1285860"/>
            <a:ext cx="59401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Решения, принимаемые большинством не менее 2/3 голосов от общего числа голосов собственников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4291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3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реконструкции МКД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строительстве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хозяйственных построек и других зданий, капремонте 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ОИ, об использовании фонда капремонта 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 ч.2 ст.44  ЖК РФ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3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пользовании ОИ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иными лицами, в том числе о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заключении договоров на установку рекламных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конструкций (</a:t>
            </a:r>
            <a:r>
              <a:rPr lang="ru-RU" sz="3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 ч.2 ст.44 ЖК РФ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3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определении лиц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от имени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 МКД уполномочены 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заключение договоров об использовании ОИ 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определенных ОСС условиях 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п.3.1 ч.2 ст.44 ЖК РФ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357298"/>
            <a:ext cx="8429684" cy="48577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3200" b="1" dirty="0" smtClean="0">
                <a:solidFill>
                  <a:srgbClr val="546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ru-RU" b="1" u="sng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Капремонт</a:t>
            </a:r>
          </a:p>
          <a:p>
            <a:pPr marL="457200" indent="-457200">
              <a:spcAft>
                <a:spcPts val="0"/>
              </a:spcAft>
              <a:buAutoNum type="arabicParenR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владельца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400" u="sng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п.1.1-1 ч.2 ст.44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marL="457200" indent="-457200">
              <a:spcAft>
                <a:spcPts val="0"/>
              </a:spcAft>
              <a:buNone/>
            </a:pP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Определение размера взноса на капремонт</a:t>
            </a:r>
          </a:p>
          <a:p>
            <a:pPr>
              <a:spcAft>
                <a:spcPts val="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превышающего минимальный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п.1.1-1 ч.2 ст.44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Aft>
                <a:spcPts val="0"/>
              </a:spcAft>
              <a:buNone/>
            </a:pP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Заключение договора банковского вклада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(депозита) и размещение временно свободных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средств фонда на специальном депозите</a:t>
            </a:r>
          </a:p>
          <a:p>
            <a:pPr algn="just">
              <a:spcAft>
                <a:spcPts val="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п.1.1-1 ч.2 ст.44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,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spcAft>
                <a:spcPts val="0"/>
              </a:spcAft>
              <a:buNone/>
            </a:pPr>
            <a:endParaRPr lang="ru-RU" sz="2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457200" indent="-457200" algn="just">
              <a:spcAft>
                <a:spcPts val="0"/>
              </a:spcAft>
              <a:buNone/>
            </a:pPr>
            <a:endParaRPr lang="ru-RU" sz="2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>
              <a:buNone/>
            </a:pPr>
            <a:endParaRPr lang="ru-RU" sz="2400" dirty="0" smtClean="0">
              <a:solidFill>
                <a:srgbClr val="3C452F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3000" dirty="0" smtClean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071678"/>
            <a:ext cx="8501122" cy="42862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80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Получение ТСЖ, ЖСК, СПК, УО, собственниками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 (при непосредственном способе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управления) </a:t>
            </a:r>
            <a:r>
              <a:rPr lang="ru-RU" sz="8000" u="sng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кредита или займа</a:t>
            </a:r>
            <a:r>
              <a:rPr lang="ru-RU" sz="80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на капремонт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п.1.2 ч.2 ст.44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80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5) 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</a:t>
            </a:r>
            <a:r>
              <a:rPr lang="ru-RU" sz="8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существенных условий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кредитного договора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договора займа (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п.1.2 ч.2 ст.44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Получение ТСЖ, ЖСК, СПК, УО, собственниками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 </a:t>
            </a:r>
            <a:r>
              <a:rPr lang="ru-RU" sz="8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гарантии, поручительства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кредиту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займу и утверждение условий  их получения </a:t>
            </a:r>
          </a:p>
          <a:p>
            <a:pPr>
              <a:lnSpc>
                <a:spcPct val="120000"/>
              </a:lnSpc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п.1.2 ч.2 ст.44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endParaRPr lang="ru-RU" sz="2400" dirty="0" smtClean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buNone/>
            </a:pPr>
            <a:endParaRPr lang="ru-RU" sz="2400" dirty="0" smtClean="0">
              <a:solidFill>
                <a:schemeClr val="dk1"/>
              </a:solidFill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endParaRPr lang="ru-RU" sz="2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457200" indent="-457200" algn="just">
              <a:spcAft>
                <a:spcPts val="0"/>
              </a:spcAft>
              <a:buNone/>
            </a:pPr>
            <a:endParaRPr lang="ru-RU" sz="2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>
              <a:buNone/>
            </a:pPr>
            <a:endParaRPr lang="ru-RU" sz="2400" dirty="0" smtClean="0">
              <a:solidFill>
                <a:srgbClr val="3C452F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3000" dirty="0" smtClean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143116"/>
            <a:ext cx="8501122" cy="464347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</a:t>
            </a:r>
            <a:r>
              <a:rPr lang="ru-RU" sz="8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Погашение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кредита или займа и уплате процентов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счет средств фонда капремонта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п.1.2 ч.2 ст.44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 </a:t>
            </a:r>
            <a:r>
              <a:rPr lang="ru-RU" sz="8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расходов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получение гарантии, поручительства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счет фонда капремонта (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п.1.2 ч.2 ст.44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9) </a:t>
            </a:r>
            <a:r>
              <a:rPr lang="ru-RU" sz="8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 проведении капремонта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 ч.2 ст.44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10) </a:t>
            </a:r>
            <a:r>
              <a:rPr lang="ru-RU" sz="8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источника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финансирования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 ч.2 ст.44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80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endParaRPr lang="ru-RU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solidFill>
                <a:schemeClr val="dk1"/>
              </a:solidFill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endParaRPr lang="ru-RU" sz="2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457200" indent="-457200" algn="just">
              <a:spcAft>
                <a:spcPts val="0"/>
              </a:spcAft>
              <a:buNone/>
            </a:pPr>
            <a:endParaRPr lang="ru-RU" sz="2400" dirty="0" smtClean="0">
              <a:latin typeface="Calibri" pitchFamily="34" charset="0"/>
              <a:ea typeface="Times New Roman"/>
              <a:cs typeface="Calibri" pitchFamily="34" charset="0"/>
            </a:endParaRPr>
          </a:p>
          <a:p>
            <a:pPr>
              <a:buNone/>
            </a:pPr>
            <a:endParaRPr lang="ru-RU" sz="2400" dirty="0" smtClean="0">
              <a:solidFill>
                <a:srgbClr val="3C452F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3000" dirty="0" smtClean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285860"/>
            <a:ext cx="5724128" cy="621844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</a:t>
            </a:r>
            <a:br>
              <a:rPr lang="ru-RU" sz="32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21484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О наделении Совета МКД полномочиями на принятие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решений о текущем ремонте   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п.4.2 ч.2 ст.44 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О наделении председателя Совета МКД полномочиями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принятие ряда решений   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п.4.3  ч.2 ст.44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О создании ТСН/ТСЖ  в нескольких МКД, если их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земельные участки имеют общую границу, в пределах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которых находится инфраструктура, предназначенная 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совместного использования собственниками в домах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 ч.2 ст.136</a:t>
            </a:r>
            <a:r>
              <a:rPr lang="ru-RU" sz="2800" b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500174"/>
            <a:ext cx="5724128" cy="102397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Решения, принимаемые простым большинством (больше 50% голосов, присутствующих на ОСС)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62955" y="2928935"/>
            <a:ext cx="8738201" cy="3357585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000"/>
              </a:spcAft>
              <a:buNone/>
            </a:pPr>
            <a:r>
              <a:rPr lang="ru-RU" sz="25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ru-RU" sz="25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ОСС: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О сроках и порядке проведения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годового ОСС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о порядке уведомления о принятых им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решениях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 45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О порядке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расходов, связанных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созывом и организацией УО ОСС по требованию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собственников, обладающих не менее чем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10%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количества голосов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п.3.5 ч.2 ст. 44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58343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О месте </a:t>
            </a:r>
            <a:r>
              <a:rPr lang="ru-RU" sz="3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хранения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протоколов ОСС и решений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(</a:t>
            </a:r>
            <a:r>
              <a:rPr lang="ru-RU" sz="3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 46 ЖК РФ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Об использовании </a:t>
            </a:r>
            <a:r>
              <a:rPr lang="ru-RU" sz="3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ГИС ЖКХ 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проведении ОСС 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форме заочного голосования (</a:t>
            </a:r>
            <a:r>
              <a:rPr lang="ru-RU" sz="3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п.3.2 ч.2 ст.44</a:t>
            </a:r>
            <a:r>
              <a:rPr lang="ru-RU" sz="3500" b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sz="3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РФ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Об определении </a:t>
            </a:r>
            <a:r>
              <a:rPr lang="ru-RU" sz="3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администратора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ОСС 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п.3.3 ч.2 ст.44 ЖК РФ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О порядке приема администратором </a:t>
            </a:r>
            <a:r>
              <a:rPr lang="ru-RU" sz="3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сообщений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проведении ОСС, решений по вопросам, поставленным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голосование, а также о </a:t>
            </a:r>
            <a:r>
              <a:rPr lang="ru-RU" sz="3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продолжительности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голосования (</a:t>
            </a:r>
            <a:r>
              <a:rPr lang="ru-RU" sz="3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п.3.4 ч.2 ст.44 ЖК РФ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sz="32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</a:t>
            </a:r>
            <a:br>
              <a:rPr lang="ru-RU" sz="31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14340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выборе и изменении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способа управления 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ч.2 ст.44, ч.3 ст.161 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О выборе  УК и определении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условий договора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управления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ст.162 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Об избрании и переизбрании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 МКД 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(управление УК 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 непосредственное управление  и в доме больше четырех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квартир 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ст.161.1 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О выплате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вознаграждения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председателю и членам совета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(размер вознаграждения, условия и порядок его выплаты)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ч.8.1 ст.161 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36911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Об избрании комиссий собственников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ч.12 ст.161.1 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О заключении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договоров оказания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услуг по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содержанию и (или) выполнению работ по ремонту  ОИ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непосредственном управлении 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ст.164 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О выборе лица,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уполномоченного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действовать от 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имени собственников в отношениях с третьими лицами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непосредственном управлении 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ст.164 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 Об использовании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ГИС ЖКХ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деятельности Совета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ч.13 ст.161.1 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892480" cy="41434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Федеральный закон от 29.12.2004г. </a:t>
            </a:r>
            <a:r>
              <a:rPr lang="ru-RU" sz="31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188-ФЗ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28.12.2016) 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«Жилищный кодекс Российской Федерации».</a:t>
            </a:r>
          </a:p>
          <a:p>
            <a:pPr lvl="0">
              <a:buNone/>
            </a:pPr>
            <a:r>
              <a:rPr lang="ru-RU" sz="31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Приказ  Минстроя России  от 31.07.2014 г. </a:t>
            </a:r>
          </a:p>
          <a:p>
            <a:pPr lvl="0">
              <a:buNone/>
            </a:pPr>
            <a:r>
              <a:rPr lang="ru-RU" sz="31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411/</a:t>
            </a:r>
            <a:r>
              <a:rPr lang="ru-RU" sz="3100" b="1" dirty="0" err="1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</a:t>
            </a:r>
            <a:r>
              <a:rPr lang="ru-RU" sz="31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 утверждении примерных условий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 управления многоквартирным домом и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методических рекомендаций по порядку организации 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проведению общих собраний собственников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многоквартирных домах»».</a:t>
            </a:r>
          </a:p>
          <a:p>
            <a:pPr lvl="0">
              <a:buNone/>
            </a:pPr>
            <a:r>
              <a:rPr lang="ru-RU" sz="31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Федеральный закон от 21.07.2014 г. </a:t>
            </a:r>
            <a:r>
              <a:rPr lang="ru-RU" sz="31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209-ФЗ 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ГИС ЖКХ» 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268760"/>
            <a:ext cx="5724128" cy="802918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Жилищно-коммунальные услуги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85992"/>
            <a:ext cx="8606760" cy="3857652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размере платы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содержание жилого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 в МКД (управление УК или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непосредственное управление)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ч.7 ст.156 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внесении платы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коммунальные услуги 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(за исключением ОДН) РСО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ч.7.1 ст.155 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текущем ремонте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общего имущества в МКД</a:t>
            </a:r>
          </a:p>
          <a:p>
            <a:pPr>
              <a:lnSpc>
                <a:spcPct val="12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4.1ч.2 ст.44 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sz="2900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678198" cy="407196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Об определении перечня и объема услуг и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 по содержанию ОИ, условий их оказания 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выполнения, а также размере их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 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(Постановление ФАС </a:t>
            </a:r>
            <a:r>
              <a:rPr lang="ru-RU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Западно-Сибирского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округа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30.01.2014 </a:t>
            </a:r>
            <a:r>
              <a:rPr lang="ru-RU" sz="3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Ф04-9093/13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делу </a:t>
            </a:r>
            <a:r>
              <a:rPr lang="ru-RU" sz="3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А70-4825/2013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546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Капремонт</a:t>
            </a:r>
            <a:endParaRPr lang="ru-RU" sz="2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401080" cy="435771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5462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ru-RU" sz="3000" b="1" u="sng" dirty="0" smtClean="0">
              <a:solidFill>
                <a:srgbClr val="3C45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lnSpc>
                <a:spcPct val="110000"/>
              </a:lnSpc>
              <a:buAutoNum type="arabicParenR"/>
            </a:pP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Выбор кредитной организации для открытия</a:t>
            </a:r>
          </a:p>
          <a:p>
            <a:pPr marL="514350" indent="-514350">
              <a:lnSpc>
                <a:spcPct val="110000"/>
              </a:lnSpc>
              <a:buNone/>
            </a:pPr>
            <a:r>
              <a:rPr lang="ru-RU" sz="2600" dirty="0" err="1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.5 ч.4 ст.170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ч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1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размера взноса на капремонт равного</a:t>
            </a:r>
          </a:p>
          <a:p>
            <a:pPr>
              <a:lnSpc>
                <a:spcPct val="110000"/>
              </a:lnSpc>
              <a:buNone/>
            </a:pP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минимальному (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ч.4 ст.170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ч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10000"/>
              </a:lnSpc>
              <a:buNone/>
            </a:pP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лица, уполномоченного на представление</a:t>
            </a:r>
          </a:p>
          <a:p>
            <a:pPr>
              <a:lnSpc>
                <a:spcPct val="11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платежных документов </a:t>
            </a: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ч.3.1 ст.175, ч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10000"/>
              </a:lnSpc>
              <a:buNone/>
            </a:pPr>
            <a:r>
              <a:rPr lang="ru-RU" sz="2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Определение порядка представления платежных</a:t>
            </a:r>
          </a:p>
          <a:p>
            <a:pPr>
              <a:lnSpc>
                <a:spcPct val="110000"/>
              </a:lnSpc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документов (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ч.3.1 ст.175, ч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26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928802"/>
            <a:ext cx="8643998" cy="485778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Определение размера расходов на представление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платежных документов условий оплаты этих услуг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ч.3.1 ст.175, ч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Утверждение услуг и работ по капремонту </a:t>
            </a:r>
            <a:r>
              <a:rPr lang="ru-RU" sz="5500" b="1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*</a:t>
            </a:r>
            <a:endParaRPr lang="ru-RU" sz="5500" b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ч.5 ст.189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,ч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ЖКРФ</a:t>
            </a: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Утверждение сметы расходов на капремонт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.2 ч.5 ст.189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,ч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 Утверждение сроков проведения капремонта </a:t>
            </a:r>
            <a:r>
              <a:rPr lang="ru-RU" sz="5500" b="1" u="sng" baseline="30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**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(П.3 ч.5 ст.189, ч.1 ст.46 ЖК РФ</a:t>
            </a: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9) Определение лица, уполномоченного участвовать в приемке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оказанных услуг и выполненных работ по капремонту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.5 ч.5 ст.189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ч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.1 ст.46</a:t>
            </a:r>
            <a:r>
              <a:rPr lang="ru-RU" sz="55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5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ru-RU" sz="2400" dirty="0" smtClean="0">
              <a:ea typeface="Times New Roman"/>
              <a:cs typeface="Times New Roman"/>
            </a:endParaRPr>
          </a:p>
          <a:p>
            <a:pPr>
              <a:buNone/>
            </a:pPr>
            <a:endParaRPr lang="ru-RU" sz="2400" dirty="0" smtClean="0">
              <a:ea typeface="Times New Roman"/>
              <a:cs typeface="Times New Roman"/>
            </a:endParaRP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5834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*</a:t>
            </a: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собственниками принято решение о ежемесячном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взносе на капремонт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размере минимального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установленного субъектом РФ, перечень услуг и/или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 по капремонту и сроки его проведения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определяются в соответствии с региональной программой 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ч.4.1 ст.170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</a:p>
          <a:p>
            <a:pPr>
              <a:buNone/>
            </a:pPr>
            <a:r>
              <a:rPr lang="ru-RU" sz="3400" b="1" u="sng" baseline="30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**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Собственники вправе принять решение о проведении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капремонта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более ранние сроки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чем по региональной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программе, если на дату принятия решения средств на</a:t>
            </a:r>
          </a:p>
          <a:p>
            <a:pPr>
              <a:buNone/>
            </a:pP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достаточно для финансирования капремонта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выбраны иные способы его финансирования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ч.4.1 ст.170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800" dirty="0" smtClean="0">
              <a:solidFill>
                <a:srgbClr val="3C452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56792"/>
            <a:ext cx="5724128" cy="80063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Решения, принимаемые простым большинством (больше 50% голосов всех собственников </a:t>
            </a:r>
            <a:b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доме)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643182"/>
            <a:ext cx="8892480" cy="337810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511813"/>
              </p:ext>
            </p:extLst>
          </p:nvPr>
        </p:nvGraphicFramePr>
        <p:xfrm>
          <a:off x="142844" y="2786058"/>
          <a:ext cx="8892480" cy="3557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9360"/>
                <a:gridCol w="2223120"/>
              </a:tblGrid>
              <a:tr h="282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Вопрос повестки дня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Нормативное обоснование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65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 создании ТСН/ТСЖ и утверждении его Устава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ч.2 ст.135</a:t>
                      </a:r>
                      <a:r>
                        <a:rPr lang="ru-RU" sz="1800" u="none" dirty="0" smtClean="0">
                          <a:solidFill>
                            <a:srgbClr val="1E128C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ч.1 ст.136</a:t>
                      </a: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ЖК РФ 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 реорганизации ТСН/ТСЖ 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ст.140 </a:t>
                      </a: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ЖК РФ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10784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 ликвидации ТСН/ТСЖ в случае, если его члены не обладают более чем 50% общего числа голосов собственников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ч.2 ст.141</a:t>
                      </a:r>
                      <a:r>
                        <a:rPr lang="ru-RU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ЖК РФ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76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Выбор или изменение способа формирования фонда накопления на капремонт</a:t>
                      </a:r>
                      <a:endParaRPr lang="ru-RU" sz="1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l"/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800" u="sng" kern="1200" dirty="0" smtClean="0">
                          <a:solidFill>
                            <a:srgbClr val="00206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П.1.1 ч.2 ст.44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hlinkClick r:id="rId2"/>
                        </a:rPr>
                        <a:t>ч.1 ст.46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ЖК РФ</a:t>
                      </a:r>
                      <a:endParaRPr lang="ru-RU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357298"/>
            <a:ext cx="5643602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ЭТАПЫ  ПРОВЕДЕНИЯ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892480" cy="438165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1) Инициирование ОСС.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2) Подготовка к проведению ОСС.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3) Сообщение собственникам о проведении ОСС.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4) Проведение ОСС.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5) Подсчет голосов по вопросам повестки дня.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6) Оформление результатов голосования.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7) Уведомление об итогах голосования 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 принятых решениях всех собственников.</a:t>
            </a:r>
          </a:p>
          <a:p>
            <a:pPr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8) Передача копий решений и протокола ОСС.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ИНИЦИАТОРЫ ОСС</a:t>
            </a:r>
            <a:endParaRPr lang="ru-RU" sz="36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5771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Один или несколько собственников в МКД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ст.45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УО, осуществляющая управление МКД по договору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ч.7 ст.45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УО, ТСЖ, ЖК, ЖСК по письменному обращению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собственников, обладающих не менее чем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10%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количества голосов в МКД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ст.45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Региональный оператор, УО, ТСЖ, ЖК, ЖСК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(владельцы 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 для формирования фонда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капремонта по выбору иной кредитной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ч.2.1 ст.176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dirty="0" smtClean="0">
              <a:ea typeface="Times New Roman"/>
            </a:endParaRPr>
          </a:p>
          <a:p>
            <a:pPr>
              <a:buNone/>
            </a:pPr>
            <a:endParaRPr lang="ru-RU" sz="2400" dirty="0" smtClean="0">
              <a:ea typeface="Times New Roman"/>
            </a:endParaRPr>
          </a:p>
          <a:p>
            <a:pPr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27</a:t>
            </a:fld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5736" y="500042"/>
            <a:ext cx="3590710" cy="12858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ОРГАН МЕСТНОГО САМОУПРАВЛЕНИЯ –ИНИЦИАТОР   ОСС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2071678"/>
            <a:ext cx="8501122" cy="442915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способа управления МКД: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решение о выборе способа управления МКД не было   принято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на общем собрании собственников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ст.161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  ОМС получено уведомление от ГЖИ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ст.200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 исключении сведений о МКД из реестра лицензий субъекта РФ;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 прекращении действия лицензии;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 аннулировании лицензии.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Избрание совета МКД, председателя совета, или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ТСЖ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ст.161.1 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–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течение календарного года Совет не выбран,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решение ОСС не реализовано.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28</a:t>
            </a:fld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5736" y="274638"/>
            <a:ext cx="3590710" cy="172560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ОРГАН МЕСТНОГО САМОУПРАВЛЕНИЯ –ИНИЦИАТОР   ОСС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000240"/>
            <a:ext cx="8401080" cy="4286280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Расторжение договора управления МКД с 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действующей УО  и выбор новой УО или изменение</a:t>
            </a:r>
          </a:p>
          <a:p>
            <a:pPr>
              <a:spcBef>
                <a:spcPts val="600"/>
              </a:spcBef>
              <a:buNone/>
            </a:pP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способа управления: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результатам внеплановой проверки выявлено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невыполнение УО условий договора управления 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ч.1.1 ст.165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способа формирования фонда капремонта: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 выборе способа формирования фонда</a:t>
            </a:r>
          </a:p>
          <a:p>
            <a:pPr>
              <a:spcBef>
                <a:spcPts val="6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капремонта не было принято на ОСС (</a:t>
            </a:r>
            <a:r>
              <a:rPr lang="ru-RU" sz="2200" u="sng" dirty="0" smtClean="0">
                <a:solidFill>
                  <a:srgbClr val="1B38C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ст. 170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600"/>
              </a:spcAft>
              <a:buNone/>
            </a:pPr>
            <a:endParaRPr lang="ru-RU" sz="2400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buNone/>
            </a:pPr>
            <a:endParaRPr lang="ru-RU" sz="2400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buNone/>
            </a:pPr>
            <a:endParaRPr lang="ru-RU" sz="2400" u="sng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29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07196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Приказ Минстроя России от 25.12.2015г. </a:t>
            </a:r>
            <a:r>
              <a:rPr lang="ru-RU" sz="44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937/</a:t>
            </a:r>
            <a:r>
              <a:rPr lang="ru-RU" sz="4400" b="1" dirty="0" err="1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</a:t>
            </a:r>
            <a:r>
              <a:rPr lang="ru-RU" sz="4400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 утверждении требований к оформлению 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Протоколов общих собраний собственников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многоквартирных домах и порядка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передачи копий решений и протоколов общих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собраний собственников помещений в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многоквартирных домах в уполномоченные органы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исполнительной власти субъектов 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 Федерации, осуществляющие</a:t>
            </a:r>
          </a:p>
          <a:p>
            <a:pPr>
              <a:buNone/>
            </a:pPr>
            <a:r>
              <a:rPr lang="ru-RU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государственный жилищный надзор».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5736" y="274638"/>
            <a:ext cx="3590710" cy="16541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ОРГАН МЕСТНОГО САМОУПРАВЛЕНИЯ –ИНИЦИАТОР   ОСС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071678"/>
            <a:ext cx="8401080" cy="4357718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владельца </a:t>
            </a:r>
            <a:r>
              <a:rPr lang="ru-RU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изменение способа</a:t>
            </a:r>
          </a:p>
          <a:p>
            <a:pPr>
              <a:spcBef>
                <a:spcPts val="600"/>
              </a:spcBef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формирования фонда капремонта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ч.8, 9 ст.175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 отношении владельца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на капремонт принято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 ликвидации или реорганизации, признании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банкротом;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УК, ТСЖ, ЖКС прекращено управление МКД;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собственники в МКД в течение  2-х месяцев с даты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прекращения управления МКД владельцем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приняли /не реализовали решение о выборе иного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владельца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или изменении способа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формирования фонда капремонта.</a:t>
            </a:r>
          </a:p>
          <a:p>
            <a:pPr>
              <a:spcBef>
                <a:spcPts val="600"/>
              </a:spcBef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spcBef>
                <a:spcPts val="600"/>
              </a:spcBef>
              <a:buNone/>
            </a:pPr>
            <a:endParaRPr lang="ru-RU" sz="2400" dirty="0" smtClean="0">
              <a:ea typeface="Calibri"/>
              <a:cs typeface="Times New Roman"/>
            </a:endParaRPr>
          </a:p>
          <a:p>
            <a:pPr>
              <a:spcBef>
                <a:spcPts val="600"/>
              </a:spcBef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spcBef>
                <a:spcPts val="600"/>
              </a:spcBef>
              <a:buNone/>
            </a:pPr>
            <a:endParaRPr lang="ru-RU" sz="2400" dirty="0" smtClean="0">
              <a:ea typeface="Calibri"/>
              <a:cs typeface="Times New Roman"/>
            </a:endParaRPr>
          </a:p>
          <a:p>
            <a:pPr>
              <a:spcBef>
                <a:spcPts val="600"/>
              </a:spcBef>
              <a:buNone/>
            </a:pPr>
            <a:endParaRPr lang="ru-RU" sz="2400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buNone/>
            </a:pPr>
            <a:endParaRPr lang="ru-RU" sz="2400" u="sng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2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30</a:t>
            </a:fld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1268760"/>
            <a:ext cx="5117284" cy="6389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00240"/>
            <a:ext cx="8472518" cy="435771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Сообщение о проведении ОСС -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 обязан 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сообщить всем собственникам в данном доме 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проведении собрания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ст.45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Лист регистрации вручения сообщений 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проведении ОСС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является обязательным.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Это  доказательство того, что: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были уведомлены о проведении собрания,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такое уведомление было направлено в установленный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срок.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Лист регистрации вручения решений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на заочном и </a:t>
            </a:r>
            <a:r>
              <a:rPr lang="ru-RU" sz="2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очно-заочном</a:t>
            </a:r>
            <a:endParaRPr lang="ru-RU" sz="2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голосовании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ст.45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ознакомлены с повесткой дня. </a:t>
            </a:r>
          </a:p>
          <a:p>
            <a:pPr>
              <a:spcAft>
                <a:spcPts val="0"/>
              </a:spcAft>
              <a:buNone/>
            </a:pPr>
            <a:endParaRPr lang="ru-RU" sz="2200" dirty="0" smtClean="0">
              <a:ea typeface="Times New Roman"/>
            </a:endParaRPr>
          </a:p>
          <a:p>
            <a:pPr>
              <a:buNone/>
            </a:pPr>
            <a:endParaRPr lang="ru-RU" sz="2400" dirty="0" smtClean="0">
              <a:ea typeface="Times New Roman"/>
            </a:endParaRPr>
          </a:p>
          <a:p>
            <a:pPr>
              <a:buNone/>
            </a:pPr>
            <a:endParaRPr lang="ru-RU" sz="2400" b="1" dirty="0" smtClean="0">
              <a:ea typeface="Times New Roman"/>
            </a:endParaRPr>
          </a:p>
          <a:p>
            <a:pPr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31</a:t>
            </a:fld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71678"/>
            <a:ext cx="8401080" cy="4214842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buNone/>
            </a:pPr>
            <a:r>
              <a:rPr lang="ru-RU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Реестр собственников в МКД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это исходные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данные о праве собственности на помещения лиц,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участвующих в ОСС и о праве участия в нем.</a:t>
            </a:r>
          </a:p>
          <a:p>
            <a:pPr>
              <a:spcBef>
                <a:spcPts val="600"/>
              </a:spcBef>
              <a:buNone/>
            </a:pPr>
            <a:r>
              <a:rPr lang="ru-RU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Схема распределения долей в МКД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необходимость подсчета голосов на ОСС, количество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которых пропорционально доле в праве 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общее  имущество в МКД.</a:t>
            </a:r>
          </a:p>
          <a:p>
            <a:pPr>
              <a:spcBef>
                <a:spcPts val="600"/>
              </a:spcBef>
              <a:buNone/>
            </a:pPr>
            <a:r>
              <a:rPr lang="ru-RU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Лист регистрации собственников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подтверждение 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правомочности (наличия кворума) ОСС при очном </a:t>
            </a:r>
          </a:p>
          <a:p>
            <a:pPr>
              <a:spcBef>
                <a:spcPts val="6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очной части </a:t>
            </a:r>
            <a:r>
              <a:rPr lang="ru-RU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очно-заочного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голосования.</a:t>
            </a:r>
          </a:p>
          <a:p>
            <a:pPr>
              <a:spcBef>
                <a:spcPts val="600"/>
              </a:spcBef>
              <a:buNone/>
            </a:pPr>
            <a:endParaRPr lang="ru-RU" sz="2400" dirty="0" smtClean="0">
              <a:ea typeface="Times New Roman"/>
            </a:endParaRPr>
          </a:p>
          <a:p>
            <a:pPr>
              <a:spcBef>
                <a:spcPts val="600"/>
              </a:spcBef>
              <a:buNone/>
            </a:pPr>
            <a:endParaRPr lang="ru-RU" sz="2400" b="1" dirty="0" smtClean="0">
              <a:ea typeface="Times New Roman"/>
            </a:endParaRPr>
          </a:p>
          <a:p>
            <a:pPr>
              <a:spcBef>
                <a:spcPts val="600"/>
              </a:spcBef>
              <a:buNone/>
            </a:pPr>
            <a:endParaRPr lang="ru-RU" sz="2400" dirty="0" smtClean="0">
              <a:ea typeface="Times New Roman"/>
            </a:endParaRPr>
          </a:p>
          <a:p>
            <a:pPr>
              <a:spcBef>
                <a:spcPts val="600"/>
              </a:spcBef>
              <a:buNone/>
            </a:pPr>
            <a:endParaRPr lang="ru-RU" sz="2400" dirty="0" smtClean="0">
              <a:ea typeface="Times New Roman"/>
            </a:endParaRPr>
          </a:p>
          <a:p>
            <a:pPr>
              <a:buNone/>
            </a:pPr>
            <a:endParaRPr lang="ru-RU" sz="2200" dirty="0" smtClean="0">
              <a:ea typeface="Times New Roman"/>
            </a:endParaRPr>
          </a:p>
          <a:p>
            <a:pPr>
              <a:buNone/>
            </a:pPr>
            <a:endParaRPr lang="ru-RU" sz="2200" dirty="0" smtClean="0">
              <a:ea typeface="Times New Roman"/>
            </a:endParaRPr>
          </a:p>
          <a:p>
            <a:pPr>
              <a:buNone/>
            </a:pPr>
            <a:endParaRPr lang="ru-RU" sz="2400" dirty="0" smtClean="0">
              <a:ea typeface="Times New Roman"/>
            </a:endParaRPr>
          </a:p>
          <a:p>
            <a:pPr>
              <a:buNone/>
            </a:pPr>
            <a:endParaRPr lang="ru-RU" sz="2400" b="1" dirty="0" smtClean="0">
              <a:ea typeface="Times New Roman"/>
            </a:endParaRPr>
          </a:p>
          <a:p>
            <a:pPr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32</a:t>
            </a:fld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71678"/>
            <a:ext cx="8472518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Решения собственников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обязательны при проведении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в заочной и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очно-заочной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форме (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ч.4.1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,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5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ст. 48 ЖК РФ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Направляются вместе с уведомлением о проведении ОСС.</a:t>
            </a:r>
          </a:p>
          <a:p>
            <a:pPr>
              <a:buNone/>
            </a:pP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 Проекты документов, которые должны быть</a:t>
            </a:r>
          </a:p>
          <a:p>
            <a:pPr>
              <a:buNone/>
            </a:pP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утверждены на ОСС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обязательное приложение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протоколу ОСС (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п.п.«е» п.19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Требований к оформлению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протоколов, утвержденных приказом Минстроя России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25 декабря 2015 г. 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937/</a:t>
            </a:r>
            <a:r>
              <a:rPr lang="ru-RU" sz="20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9) Проект  протокола  ОСС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необходим для оформления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принятых решений общего собрания (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 1 ст. 46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b="1" dirty="0" smtClean="0">
              <a:ea typeface="Times New Roman"/>
            </a:endParaRPr>
          </a:p>
          <a:p>
            <a:pPr>
              <a:buNone/>
            </a:pPr>
            <a:endParaRPr lang="ru-RU" sz="2400" b="1" dirty="0" smtClean="0">
              <a:ea typeface="Times New Roman"/>
            </a:endParaRPr>
          </a:p>
          <a:p>
            <a:pPr>
              <a:buNone/>
            </a:pPr>
            <a:endParaRPr lang="ru-RU" sz="2200" dirty="0" smtClean="0">
              <a:ea typeface="Times New Roman"/>
            </a:endParaRPr>
          </a:p>
          <a:p>
            <a:pPr>
              <a:buNone/>
            </a:pPr>
            <a:endParaRPr lang="ru-RU" sz="2400" b="1" dirty="0" smtClean="0">
              <a:ea typeface="Times New Roman"/>
            </a:endParaRPr>
          </a:p>
          <a:p>
            <a:pPr>
              <a:buNone/>
            </a:pPr>
            <a:endParaRPr lang="ru-RU" sz="2400" dirty="0" smtClean="0">
              <a:ea typeface="Times New Roman"/>
            </a:endParaRPr>
          </a:p>
          <a:p>
            <a:pPr>
              <a:buNone/>
            </a:pPr>
            <a:endParaRPr lang="ru-RU" sz="2200" dirty="0" smtClean="0">
              <a:ea typeface="Times New Roman"/>
            </a:endParaRPr>
          </a:p>
          <a:p>
            <a:pPr>
              <a:buNone/>
            </a:pPr>
            <a:endParaRPr lang="ru-RU" sz="2400" dirty="0" smtClean="0">
              <a:ea typeface="Times New Roman"/>
            </a:endParaRPr>
          </a:p>
          <a:p>
            <a:pPr>
              <a:buNone/>
            </a:pPr>
            <a:endParaRPr lang="ru-RU" sz="2400" b="1" dirty="0" smtClean="0">
              <a:ea typeface="Times New Roman"/>
            </a:endParaRPr>
          </a:p>
          <a:p>
            <a:pPr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33</a:t>
            </a:fld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РЕЕСТР СОБСТВЕННИКОВ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85992"/>
            <a:ext cx="8892480" cy="40719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0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общая площадь жилых и нежилых помещений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МКД,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 которых есть собственники;</a:t>
            </a:r>
          </a:p>
          <a:p>
            <a:pPr>
              <a:buNone/>
            </a:pPr>
            <a:r>
              <a:rPr lang="ru-RU" sz="2000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0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режим права собственности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каждое помещение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(жилое или нежилое, квартира или комната, номер квартиры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т.п.) в доме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 площадь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принадлежащая каждому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собственнику (индивидуальная, общая совместная или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общая долевая), т.е.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голосов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ФИО  собственника </a:t>
            </a:r>
            <a:r>
              <a:rPr lang="ru-RU" sz="20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физлицо), сведения о праве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собственности на помещение в МКД</a:t>
            </a:r>
            <a:r>
              <a:rPr lang="ru-RU" sz="20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34</a:t>
            </a:fld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07196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номер свидетельства о государственной регистрации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 - юридического лица, сведения о праве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собственности на помещение в МКД;</a:t>
            </a:r>
          </a:p>
          <a:p>
            <a:pPr>
              <a:buFontTx/>
              <a:buChar char="-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ФИО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(наименование)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представителя собственника,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паспортные данные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 также сведения о документе, на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котором основаны его полномочия, срок таких полномочий;</a:t>
            </a:r>
          </a:p>
          <a:p>
            <a:pPr>
              <a:buFontTx/>
              <a:buChar char="-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почтовый адрес собственника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 которому должны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направляться сообщения о проведении ОСС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(если не принято решение о размещении таких сообщений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помещении дома).</a:t>
            </a:r>
          </a:p>
          <a:p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35</a:t>
            </a:fld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ПОВЕСТКА ДНЯ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1434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Формулировка  вопросов повестки дня должна допускать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однозначный ответ </a:t>
            </a: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«За», «Против» или «Воздержался».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собственники в Вашем доме не принимали Положение 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порядке проведения ОСС, то надо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каждый раз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утверждать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кандидатуры председателя,  секретаря и счетной комиссии,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которая будет подводить итоги голосования.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900" b="1" i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 не вправе принимать решения по </a:t>
            </a:r>
          </a:p>
          <a:p>
            <a:pPr>
              <a:buNone/>
            </a:pPr>
            <a:r>
              <a:rPr lang="ru-RU" sz="2900" b="1" i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вопросам, </a:t>
            </a:r>
            <a:r>
              <a:rPr lang="ru-RU" sz="2900" b="1" i="1" u="sng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включенным в повестку дня </a:t>
            </a:r>
            <a:r>
              <a:rPr lang="ru-RU" sz="2900" b="1" i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ОСС, </a:t>
            </a:r>
          </a:p>
          <a:p>
            <a:pPr>
              <a:buNone/>
            </a:pPr>
            <a:r>
              <a:rPr lang="ru-RU" sz="2900" b="1" i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 также ее изменять! 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 2 ст. 46 ЖК РФ </a:t>
            </a:r>
            <a:r>
              <a:rPr lang="ru-RU" sz="2900" b="1" i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ru-RU" sz="2900" b="1" dirty="0" smtClean="0">
              <a:solidFill>
                <a:srgbClr val="30372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36</a:t>
            </a:fld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836712"/>
            <a:ext cx="3714776" cy="6389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Повестка дня первичного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678198" cy="4032447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направления сообщений собственникам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проведении собрания;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уведомления собственников о принятых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собрании решениях;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состава ОИ и утверждение долей в ОИ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каждому собственнику;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утверждения Положения о порядке проведения ОСС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выбор места хранения документов собраний.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Это минимальная повестка!</a:t>
            </a: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37</a:t>
            </a:fld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ОСС по выбору УК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143116"/>
            <a:ext cx="8643998" cy="407196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выборе способа управления МКД, если он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выбран или назрела необходимость его сменить;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расторжении договора управления с УО,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которой Вы хотели уйти.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уполномоченного собственника на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расторжение договора управления;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выбор новой УО;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утверждение условий ДУ с новой УО;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установление размера платы за жилое помещение 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 ДУ  с  вновь выбранной УО.</a:t>
            </a: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38</a:t>
            </a:fld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908720"/>
            <a:ext cx="3857652" cy="638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ОСС 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выбору Совета МКД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00052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выборе Совета дома, если домом управляет УО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в доме непосредственное управление;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 утверждении Положения о Совете МКД;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количественном составе Совета МКД.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Вы можете выбрать несколько человек, например,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одному человеку от подъезда</a:t>
            </a: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 выборе председателя Совета МКД;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делегирование полномочий Совету МКД 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председателю (максимально конкретно);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оплате председателю Совета МКД.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39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40719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МКД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многоквартирный дом;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собрание собственников помещений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имущества собственников в МКД;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ГИС ЖКХ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государственная информационная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система жилищно-коммунального хозяйства;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РСО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ресурсоснабжающая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организация;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управляющая организация;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ТСН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товарищество собственников недвижимости;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ТСЖ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товарищество собственников жилья.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500042"/>
            <a:ext cx="3857652" cy="14287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ОСС 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созданию ТСН/ТСЖ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380673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расторжение договора управления  с УО (</a:t>
            </a: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связи </a:t>
            </a:r>
          </a:p>
          <a:p>
            <a:pPr>
              <a:lnSpc>
                <a:spcPct val="120000"/>
              </a:lnSpc>
              <a:buNone/>
            </a:pP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сменой способа управления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избрание лица, уполномоченного на расторжение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 управления с УО;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выбор способа управления – ТСЖ;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ТСН «ТСЖ ________»  для целей управления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Устава </a:t>
            </a:r>
            <a:r>
              <a:rPr lang="ru-RU" sz="29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ТСН «ТСЖ ________»;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членов Правления </a:t>
            </a:r>
            <a:r>
              <a:rPr lang="ru-RU" sz="29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ТСН «ТСЖ ________»;</a:t>
            </a:r>
          </a:p>
          <a:p>
            <a:pPr>
              <a:lnSpc>
                <a:spcPct val="120000"/>
              </a:lnSpc>
              <a:buNone/>
            </a:pPr>
            <a:endParaRPr lang="ru-RU" sz="2800" dirty="0" smtClean="0"/>
          </a:p>
          <a:p>
            <a:pPr>
              <a:lnSpc>
                <a:spcPct val="120000"/>
              </a:lnSpc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40</a:t>
            </a:fld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0232" y="428604"/>
            <a:ext cx="3857652" cy="14287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ОСС 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созданию ТСН/ТСЖ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357430"/>
            <a:ext cx="8749636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выбор Председателя правления ТСН «ТСЖ _______»;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выбор ревизионной комиссии ТСН «ТСЖ _______»;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сметы доходов /расходов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ТСН «ТСЖ _______»;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утверждение размера платы за жилое помещение;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уполномоченного лица для осуществления</a:t>
            </a:r>
          </a:p>
          <a:p>
            <a:pPr marL="0" indent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государственной регистрации ТСН «ТСЖ _________».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41</a:t>
            </a:fld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ОСС – пользование ОИ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00240"/>
            <a:ext cx="8749636" cy="42862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принятие решения о пользовании ОИ иными лицами;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 заключении договоров на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установку и эксплуатацию рекламных конструкций,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для этого предполагается использовать ОИ;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определении лиц,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уполномоченных на заключение договоров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использовании ОИ;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утверждении условий договоров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использовании  ОИ в МКД.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Подобное  ОСС проводится по провайдерам!</a:t>
            </a:r>
            <a:endParaRPr lang="ru-RU" sz="2600" b="1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42</a:t>
            </a:fld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908720"/>
            <a:ext cx="5724128" cy="8772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РЕШЕНИЕ 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3577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решении собственника по вопросам повестки дня,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поставленным на голосование, должны быть указаны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ч.5.1 ст.48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адрес помещения;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сведения о лице, участвующем в голосовании;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3)сведения о документе, подтверждающем право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собственности на помещение в МКД;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решения по каждому вопросу повестки дня,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выраженные формулировками "за", "против" или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"воздержался".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43</a:t>
            </a:fld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836712"/>
            <a:ext cx="3714776" cy="7349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СООБЩЕНИЕ 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 ПРОВЕДЕНИИ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21484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позднее, чем  </a:t>
            </a:r>
            <a:r>
              <a:rPr lang="ru-RU" sz="2400" b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10 дней </a:t>
            </a:r>
            <a:r>
              <a:rPr lang="ru-RU" sz="2400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  даты проведения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 ст.146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направляется  каждому собственнику в МКД: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заказным письмом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ст.45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вручено каждому собственнику в доме </a:t>
            </a:r>
            <a:r>
              <a:rPr lang="ru-RU" sz="24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 роспись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ст.45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размещено в помещении МКД  -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определенное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 на  ОСС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ст.45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 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размещено в ГИС ЖКХ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ст.47.1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1E128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Проведение ОСС посредством  ГИС ЖКХ перенесено </a:t>
            </a:r>
          </a:p>
          <a:p>
            <a:pPr lvl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   на 01.01.2018г.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44</a:t>
            </a:fld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сообщения 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1484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24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П. 5 ст. 45 ЖК РФ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endParaRPr lang="ru-RU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Сведения об инициаторах ОСС.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Форма проведения (очное, заочное или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очно-заочное</a:t>
            </a: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голосование).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Дата, место, время проведения ОСС. 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очно-заочном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заочном  голосовании 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дата (время) окончания приема решений собственников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место/адрес, куда должны передаваться решения.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45</a:t>
            </a:fld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285860"/>
            <a:ext cx="5572164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сообщения 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80673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24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П. 5 ст. 45 ЖК РФ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Повестка дня ОСС.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Порядок  ознакомления с материалами,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Которые будут представлены на собрании,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место или адрес, где с ними можно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ознакомиться.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46</a:t>
            </a:fld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сообщения 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00052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 ОСС  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  использованием  ГИС ЖКХ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 сообщении</a:t>
            </a:r>
          </a:p>
          <a:p>
            <a:pPr lvl="0"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указываются (</a:t>
            </a:r>
            <a:r>
              <a:rPr lang="ru-RU" sz="2200" u="sng" dirty="0" smtClean="0">
                <a:solidFill>
                  <a:srgbClr val="1E128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4 ст. 47.1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ЖК РФ):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сведения об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администраторе ОСС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юрлицо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сведения об администраторе ОСС (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физлицо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 </a:t>
            </a:r>
          </a:p>
          <a:p>
            <a:pPr>
              <a:buFontTx/>
              <a:buChar char="-"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дата и время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начала и окончания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голосования по вопросам повестки дня;</a:t>
            </a:r>
          </a:p>
          <a:p>
            <a:pPr>
              <a:buFontTx/>
              <a:buChar char="-"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приема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администратором ОСС оформленных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письменной форме решений собственников помещений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по вопросам, поставленным на голосование.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47</a:t>
            </a:fld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1434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Кворум </a:t>
            </a:r>
            <a:r>
              <a:rPr lang="ru-RU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наименьшее количество членов собрания,</a:t>
            </a:r>
          </a:p>
          <a:p>
            <a:pPr>
              <a:buNone/>
            </a:pPr>
            <a:r>
              <a:rPr lang="ru-RU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котором оно считается законным и может</a:t>
            </a:r>
          </a:p>
          <a:p>
            <a:pPr>
              <a:buNone/>
            </a:pPr>
            <a:r>
              <a:rPr lang="ru-RU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принимать решения.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правомочно (имеет кворум), если в нем приняли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участие собственники или их представители,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обладающие более чем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50%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голосов от общего числа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голосов.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в повестке дня есть вопросы, для решения которых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нужно другое число голосов,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кворум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определяется по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вопросу, для решения которого необходимо</a:t>
            </a:r>
          </a:p>
          <a:p>
            <a:pPr>
              <a:buNone/>
            </a:pPr>
            <a:r>
              <a:rPr lang="ru-RU" sz="28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наибольшее количество голосов собственников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48</a:t>
            </a:fld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в повестке дня есть вопросы, для решения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которых нужно другое число голосов,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кворум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определяется по вопросу, для решения которого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 набрать</a:t>
            </a:r>
          </a:p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наибольшее количество голосов собственников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49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83768" y="692696"/>
            <a:ext cx="3347864" cy="6389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Зачем проводить ОСС?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35771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Собственники помещений в МКД совместно владеют, </a:t>
            </a:r>
          </a:p>
          <a:p>
            <a:pPr>
              <a:spcAft>
                <a:spcPts val="1000"/>
              </a:spcAft>
              <a:buNone/>
            </a:pPr>
            <a:r>
              <a:rPr lang="ru-RU" sz="40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пользуются и распоряжаются общим имуществом.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 </a:t>
            </a: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3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согласованная деятельность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по надлежащему содержанию ОИ,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 вопросов пользования указанным имуществом,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предоставление коммунальных услуг гражданам,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проживающим в этом доме.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Орган управления МКД</a:t>
            </a:r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общее собрание собственников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(</a:t>
            </a:r>
            <a:r>
              <a:rPr lang="ru-RU" sz="3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1 ст. 44 ЖК РФ</a:t>
            </a: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Цель ОСС </a:t>
            </a: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обсуждение вопросов, поставленных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повестку дня и принятие по ним решений путем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голосования (</a:t>
            </a:r>
            <a:r>
              <a:rPr lang="ru-RU" sz="3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44 ЖК РФ</a:t>
            </a: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ОСС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8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отсутствии кворума для проведения </a:t>
            </a:r>
          </a:p>
          <a:p>
            <a:pPr>
              <a:buNone/>
            </a:pP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годового общего собрания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должно быть проведено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повторное ОСС</a:t>
            </a:r>
            <a:r>
              <a:rPr lang="ru-RU" sz="2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отсутствии кворума на очном ОСС можно провести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заочное голосование</a:t>
            </a:r>
            <a:r>
              <a:rPr lang="ru-RU" sz="2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той же повесткой дня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Инициаторами ОСС  составляется  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 об отсутствии кворума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подтвержденный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листами регистрации, и принимается  решение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проведении заочного </a:t>
            </a:r>
            <a:r>
              <a:rPr lang="en-US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голосования с соблюдением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установленных сроков.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50</a:t>
            </a:fld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ОСС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14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заочной и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очно-заочной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формах собрания наличие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кворума для принятия решений определяется счетной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комиссией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количеству голосов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указанных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письменных решениях собственников,  полученных  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 окончания голосования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 которое  должно совпадать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датой, указанной  в сообщениях о проведении ОСС.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Кворум зависит от количества голосов собственников,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которыми они обладают пропорционально площади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принадлежащего им недвижимого имущества!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кв.м = 1 голос.</a:t>
            </a:r>
            <a:endParaRPr lang="ru-RU" sz="2000" b="1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51</a:t>
            </a:fld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ГОЛОСОВАНИЕ  НА  ОСС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28628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Голосовать вправе все  </a:t>
            </a:r>
            <a:r>
              <a:rPr lang="ru-RU" sz="3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собственники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жилых 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нежилых помещений в МКД :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физические лица;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юридические лица;</a:t>
            </a:r>
          </a:p>
          <a:p>
            <a:pPr lvl="0">
              <a:lnSpc>
                <a:spcPct val="120000"/>
              </a:lnSpc>
              <a:buFontTx/>
              <a:buChar char="-"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государственные органы или органы местного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самоуправления, если в доме есть помещения,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находящиеся  в их собственности;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3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представители собственников</a:t>
            </a: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имеющие доверенности, </a:t>
            </a:r>
          </a:p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3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оформленные надлежащим образом.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b="1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52</a:t>
            </a:fld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ГОЛОСОВАНИЕ  НА  ОСС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07196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Доверенность можно заверить по месту работы,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учебы, службы, в  лечебных учреждениях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нотариально.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Управляющие организации этого права  лишены </a:t>
            </a:r>
            <a:r>
              <a:rPr lang="ru-RU" sz="2400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185.1 ГК РФ</a:t>
            </a:r>
            <a:r>
              <a:rPr lang="ru-RU" sz="2400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  <a:endParaRPr lang="ru-RU" sz="2400" b="1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53</a:t>
            </a:fld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ГОЛОСОВАНИЕ  НА  ОСС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14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 считается принявшим участие в ОСС в заочной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очно-заочной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формах, если его решение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получено до даты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окончания приема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указанной в сообщении о проведении ОСС.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письменном голосовании засчитываются голоса 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вопросам, где оставлен только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один из возможных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вариантов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голосования</a:t>
            </a:r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Несоблюдение  данного  требования в отношении одного </a:t>
            </a:r>
          </a:p>
          <a:p>
            <a:pPr>
              <a:buNone/>
            </a:pPr>
            <a:r>
              <a:rPr lang="ru-RU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нескольких вопросов повестки дня 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влечет</a:t>
            </a:r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собой</a:t>
            </a:r>
          </a:p>
          <a:p>
            <a:pPr>
              <a:spcAft>
                <a:spcPts val="600"/>
              </a:spcAft>
              <a:buNone/>
            </a:pPr>
            <a:r>
              <a:rPr lang="ru-RU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признания решения</a:t>
            </a:r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недействительным</a:t>
            </a:r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целом</a:t>
            </a:r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может быть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инициатором  ОСС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любым вопросам повестки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дня, но </a:t>
            </a:r>
            <a:r>
              <a:rPr lang="ru-RU" sz="20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права голоса она не имеет!</a:t>
            </a:r>
          </a:p>
          <a:p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54</a:t>
            </a:fld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571480"/>
            <a:ext cx="3714776" cy="12144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ПОДСЧЕТ ГОЛОСОВ НА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36911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Счетной комиссии </a:t>
            </a:r>
            <a:r>
              <a:rPr lang="ru-RU" sz="8000" b="1" dirty="0" err="1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небходимо</a:t>
            </a:r>
            <a:r>
              <a:rPr lang="ru-RU" sz="80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знать:</a:t>
            </a:r>
          </a:p>
          <a:p>
            <a:pPr>
              <a:buFontTx/>
              <a:buChar char="-"/>
            </a:pPr>
            <a:r>
              <a:rPr lang="ru-RU" sz="8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площадь жилых и нежилых помещений 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доме,</a:t>
            </a:r>
          </a:p>
          <a:p>
            <a:pPr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которые оформлено право собственности, т.е. количество</a:t>
            </a:r>
          </a:p>
          <a:p>
            <a:pPr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голосов, которыми обладают все собственники в доме;</a:t>
            </a:r>
          </a:p>
          <a:p>
            <a:pPr>
              <a:buFontTx/>
              <a:buChar char="-"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голосов собственников, </a:t>
            </a:r>
            <a:r>
              <a:rPr lang="ru-RU" sz="8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принявших участие 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</a:p>
          <a:p>
            <a:pPr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собрание;</a:t>
            </a:r>
          </a:p>
          <a:p>
            <a:pPr>
              <a:buFontTx/>
              <a:buChar char="-"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голосов собственников, </a:t>
            </a:r>
            <a:r>
              <a:rPr lang="ru-RU" sz="8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проголосовавших</a:t>
            </a:r>
          </a:p>
          <a:p>
            <a:pPr>
              <a:buNone/>
            </a:pPr>
            <a:r>
              <a:rPr lang="ru-RU" sz="8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«за», «против» или «воздержался»</a:t>
            </a:r>
            <a:r>
              <a:rPr lang="ru-RU" sz="8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каждому вопросу</a:t>
            </a:r>
          </a:p>
          <a:p>
            <a:pPr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повестки. </a:t>
            </a:r>
          </a:p>
          <a:p>
            <a:pPr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Считаем и составляем протокол счетной комиссии (основа для</a:t>
            </a:r>
          </a:p>
          <a:p>
            <a:pPr>
              <a:buNone/>
            </a:pPr>
            <a:r>
              <a:rPr lang="ru-RU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составления протокола общего собрания). </a:t>
            </a:r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r>
              <a:rPr lang="ru-RU" sz="8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ленитесь лишний раз пересчитать голоса. Это как</a:t>
            </a:r>
          </a:p>
          <a:p>
            <a:pPr>
              <a:buNone/>
            </a:pPr>
            <a:r>
              <a:rPr lang="ru-RU" sz="8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бухгалтерский баланс –  все должно сойтись!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55</a:t>
            </a:fld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357166"/>
            <a:ext cx="3643338" cy="155053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 ПРОТОКОЛА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4405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Окончательное решение общего собрания собственников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оформляется в виде  </a:t>
            </a:r>
            <a:r>
              <a:rPr lang="ru-RU" sz="20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протокола  ОСС с приложением к нему</a:t>
            </a:r>
          </a:p>
          <a:p>
            <a:pPr>
              <a:buNone/>
            </a:pPr>
            <a:r>
              <a:rPr lang="ru-RU" sz="20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всех решений</a:t>
            </a:r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.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Он должен быть составлен письменно 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позднее 10 дней</a:t>
            </a:r>
            <a:r>
              <a:rPr lang="ru-RU" sz="1900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дня его проведения, так как не позднее этого срока результаты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собрания должны быть доведены до собственников помещений в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доме (</a:t>
            </a:r>
            <a:r>
              <a:rPr lang="ru-RU" sz="1900" u="sng" dirty="0" smtClean="0">
                <a:solidFill>
                  <a:srgbClr val="1E128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45 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ЖК РФ).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 данные в протоколе 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должны соответствовать 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тем, которые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указаны 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сообщении 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проведении ОСС.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 оформляется секретарем общего собрания, а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подписывается 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собственноручно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председателем собрания,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секретарем и членами счетной комиссии с указанием даты.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56</a:t>
            </a:fld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36911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протоколе о результатах очного голосования должны быть указаны: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дата, время и место проведения собрания;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сведения о лицах, принявших участие в собрании;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результаты голосования по каждому вопросу повестки дня;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сведения о лицах, проводивших подсчет голосов;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сведения о лицах, голосовавших против принятия решения собрания и потребовавших внести запись об этом в протокол.</a:t>
            </a:r>
          </a:p>
          <a:p>
            <a:pPr>
              <a:buNone/>
            </a:pPr>
            <a:endParaRPr lang="ru-RU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протоколе о результатах заочного голосования должны быть указаны: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дата, до которой принимались документы, содержащие сведения о голосовании собственников;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сведения о лицах, принявших участие в голосовании;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результаты голосования по каждому вопросу повестки дня;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сведения о лицах, проводивших подсчет голосов;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сведения о лицах, подписавших протокол.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57</a:t>
            </a:fld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164" y="1285860"/>
            <a:ext cx="5724128" cy="909876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Приказ Минстроя России </a:t>
            </a:r>
            <a:b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 25.12.2015г. № 937/</a:t>
            </a:r>
            <a:r>
              <a:rPr lang="ru-RU" sz="2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</a:t>
            </a:r>
            <a:endParaRPr lang="ru-RU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85992"/>
            <a:ext cx="8892480" cy="423935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Обязательными реквизитами протокола 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общего собрания являются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Приказа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  <a:endParaRPr lang="ru-RU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наименование документа;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 дата и регистрационный номер протокола;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в) дата и место проведения ОСС;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г) заголовок к содержательной части протокола;</a:t>
            </a:r>
          </a:p>
          <a:p>
            <a:pPr>
              <a:buNone/>
            </a:pPr>
            <a:r>
              <a:rPr lang="ru-RU" sz="2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содержательная часть протокола;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е) место (адрес) хранения протоколов общих собраний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решений собственников по вопросам, поставленным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голосование;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ж) приложения к протоколу</a:t>
            </a:r>
          </a:p>
          <a:p>
            <a:pPr>
              <a:buNone/>
            </a:pPr>
            <a:r>
              <a:rPr lang="ru-RU" sz="2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подписи.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58</a:t>
            </a:fld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285860"/>
            <a:ext cx="5724128" cy="765860"/>
          </a:xfrm>
        </p:spPr>
        <p:txBody>
          <a:bodyPr>
            <a:noAutofit/>
          </a:bodyPr>
          <a:lstStyle/>
          <a:p>
            <a:pPr lvl="0" algn="ctr"/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Приказ Минстроя России</a:t>
            </a:r>
            <a:b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 25.12.2015 № 937/</a:t>
            </a:r>
            <a:r>
              <a:rPr lang="ru-RU" sz="2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</a:t>
            </a:r>
            <a:endParaRPr lang="ru-RU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749636" cy="4429156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ВВОДНАЯ ЧАСТЬ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33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юридических лиц: полное наименование, ОГРН (как в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учредительных документах)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физических лиц: полностью ФИО (как в паспорте),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номер помещения, собственником которого является,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реквизиты документа, подтверждающего право собственности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данное помещение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r>
              <a:rPr lang="ru-RU" sz="33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Паспортные или иные </a:t>
            </a:r>
            <a:r>
              <a:rPr lang="ru-RU" sz="3300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персональные данные </a:t>
            </a:r>
            <a:r>
              <a:rPr lang="ru-RU" sz="3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физического лица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требуются!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33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Председатель, секретарь, счётная комиссия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указывается в случае если вопрос об избрании лиц включён в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повестку  дня ОСС.</a:t>
            </a:r>
          </a:p>
          <a:p>
            <a:endParaRPr lang="ru-RU" b="1" u="sng" dirty="0" smtClean="0">
              <a:solidFill>
                <a:srgbClr val="3C452F"/>
              </a:solidFill>
              <a:ea typeface="PT Sans" panose="020B0503020203020204" pitchFamily="34" charset="-52"/>
            </a:endParaRPr>
          </a:p>
          <a:p>
            <a:endParaRPr lang="ru-RU" b="1" u="sng" dirty="0" smtClean="0">
              <a:solidFill>
                <a:srgbClr val="3C452F"/>
              </a:solidFill>
              <a:ea typeface="PT Sans" panose="020B0503020203020204" pitchFamily="34" charset="-52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59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2976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должно проводиться как минимум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один раз в год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1 ст. 45 ЖК РФ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7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Годовое собрание проводится во втором квартале </a:t>
            </a:r>
          </a:p>
          <a:p>
            <a:pPr>
              <a:buNone/>
            </a:pPr>
            <a:r>
              <a:rPr lang="ru-RU" sz="27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каждого года.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Остальные ОСС, которые можно проводить в любое время –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внеочередные.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Вы уже являетесь собственником в МКД и до сих пор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слышали о проведении ОСС, значит,  Ваши права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нарушены, и домом управляет УК, которую Вы не выбирали, </a:t>
            </a:r>
          </a:p>
          <a:p>
            <a:pPr>
              <a:spcAft>
                <a:spcPts val="1000"/>
              </a:spcAft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созданное  без Вашего участия ТСЖ!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ПОМНИТЕ – ОТ КАЧЕСТВА УПРАВЛЕНИЯ МКД НАПРЯМУЮ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ЗАВИСИТ   СТОИМОСТЬ ВАШЕГО ЖИЛЬЯ!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643050"/>
            <a:ext cx="5724128" cy="35719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7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7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Присутствующие </a:t>
            </a:r>
            <a:r>
              <a:rPr lang="ru-RU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Физические лица: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полностью ФИО собственника/представителя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(наименование и реквизиты документа,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подтверждающие полномочия представителя);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номер помещения в МКД; 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реквизиты документа, подтверждающего право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собственности на данное помещение,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голосов, подпись</a:t>
            </a:r>
          </a:p>
          <a:p>
            <a:pPr marL="0" indent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«а» п. 12 Приказа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60</a:t>
            </a:fld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394960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3C452F"/>
                </a:solidFill>
                <a:ea typeface="PT Sans" panose="020B0503020203020204" pitchFamily="34" charset="-52"/>
              </a:rPr>
              <a:t> </a:t>
            </a: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Юридические лица</a:t>
            </a:r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полное наименование, ОГРН;  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наименование и реквизиты документа,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подтверждающего право собственности на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помещение в МКД;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количество голосов;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полностью ФИО представителя ЮЛ; 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наименование и реквизиты документа,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удостоверяющего полномочия представителя ЮЛ,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подпись данного лица (</a:t>
            </a:r>
            <a:r>
              <a:rPr lang="ru-RU" sz="26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.«б» п.12 Приказа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61</a:t>
            </a:fld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3878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лиц, присутствующих на ОСС более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15 человек, оформляется список, который является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обязательным приложением к протоколу ОСС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13 Приказа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этом случае в протоколе ОСС после указания на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общее количество присутствующих делается отметка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Список прилагается, приложение №____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  <a:p>
            <a:endParaRPr lang="ru-RU" sz="2400" b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62</a:t>
            </a:fld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928802"/>
            <a:ext cx="5724128" cy="14287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0000FF"/>
                </a:solidFill>
                <a:ea typeface="PT Sans" panose="020B0503020203020204" pitchFamily="34" charset="-52"/>
              </a:rPr>
              <a:t>  </a:t>
            </a:r>
            <a:r>
              <a:rPr lang="ru-RU" sz="27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7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Приглашённые</a:t>
            </a:r>
            <a:r>
              <a:rPr lang="ru-RU" b="1" i="1" u="sng" dirty="0" smtClean="0">
                <a:solidFill>
                  <a:srgbClr val="0000FF"/>
                </a:solidFill>
                <a:ea typeface="PT Sans" panose="020B0503020203020204" pitchFamily="34" charset="-52"/>
              </a:rPr>
              <a:t/>
            </a:r>
            <a:br>
              <a:rPr lang="ru-RU" b="1" i="1" u="sng" dirty="0" smtClean="0">
                <a:solidFill>
                  <a:srgbClr val="0000FF"/>
                </a:solidFill>
                <a:ea typeface="PT Sans" panose="020B0503020203020204" pitchFamily="34" charset="-52"/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1484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Физические лица</a:t>
            </a:r>
            <a:r>
              <a:rPr lang="ru-RU" sz="3800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полностью ФИО; </a:t>
            </a:r>
          </a:p>
          <a:p>
            <a:pPr>
              <a:buFontTx/>
              <a:buChar char="-"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наименование и реквизиты документа, удостоверяющего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представителя собственника помещений в МКД,</a:t>
            </a:r>
          </a:p>
          <a:p>
            <a:pPr>
              <a:spcAft>
                <a:spcPts val="1200"/>
              </a:spcAft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цель участия ОСС и его подпись (</a:t>
            </a:r>
            <a:r>
              <a:rPr lang="ru-RU" sz="34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</a:t>
            </a:r>
            <a:r>
              <a:rPr lang="ru-RU" sz="3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.«а» п.14 Приказа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Юридические лица: 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полное наименование, ОГРН; 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полностью ФИО представителя ЮЛ;</a:t>
            </a:r>
          </a:p>
          <a:p>
            <a:pPr>
              <a:buFontTx/>
              <a:buChar char="-"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наименование и реквизиты документа, удостоверяющего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представителя ЮЛ, цель участия в ОСС 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его подпись (</a:t>
            </a:r>
            <a:r>
              <a:rPr lang="ru-RU" sz="34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</a:t>
            </a:r>
            <a:r>
              <a:rPr lang="ru-RU" sz="3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.«б» п.14 Приказа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63</a:t>
            </a:fld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3949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5) Общее количество голосов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МКД.</a:t>
            </a:r>
          </a:p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6) Количество голосов</a:t>
            </a:r>
            <a:r>
              <a:rPr lang="ru-RU" sz="2400" b="1" dirty="0" smtClean="0">
                <a:solidFill>
                  <a:srgbClr val="3C452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,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присутствовавших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/голосовавших  на ОСС.</a:t>
            </a:r>
          </a:p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7) Общая площадь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жилых и нежилых помещений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МКД.</a:t>
            </a:r>
          </a:p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8) Повестка дня.</a:t>
            </a:r>
          </a:p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9) Наличие/отсутствие кворума ОСС.</a:t>
            </a:r>
            <a:endParaRPr lang="ru-RU" sz="2400" i="1" u="sng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64</a:t>
            </a:fld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1340768"/>
            <a:ext cx="5117284" cy="63894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Приказ Минстроя РФ 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 25.12.2015 № 937/</a:t>
            </a:r>
            <a:r>
              <a:rPr lang="ru-RU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821074" cy="452624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ОСНОВНАЯ ЧАСТЬ</a:t>
            </a:r>
          </a:p>
          <a:p>
            <a:pPr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вопросов несколько, они нумеруются и располагаются в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порядке обсуждения (</a:t>
            </a:r>
            <a:r>
              <a:rPr lang="ru-RU" sz="29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п.15 Приказа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допускается двоякое толкование вопросов повестки дня 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п.16 Приказа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FontTx/>
              <a:buChar char="-"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формулировка вопроса предусмотрена законодательством,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протоколе указывается соответствующая формулировка.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Текст каждого раздела протокола общего собрания состоит </a:t>
            </a:r>
          </a:p>
          <a:p>
            <a:pPr>
              <a:buNone/>
            </a:pPr>
            <a:r>
              <a:rPr lang="ru-RU" sz="29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 трех частей: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а) "СЛУШАЛИ", 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которой указывается ФИО выступающего, номер и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формулировка вопроса в соответствии с повесткой дня, краткое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выступления или ссылка на прилагаемый к протоколу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документ, содержащий текст выступления.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Номер и формулировка вопроса в соответствии с повесткой дня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проставляется перед словом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"СЛУШАЛИ";</a:t>
            </a:r>
          </a:p>
          <a:p>
            <a:pPr marL="0" indent="0">
              <a:buNone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65</a:t>
            </a:fld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297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б) "ПРЕДЛОЖЕНО", 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которой указывается краткое содержание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по рассматриваемому вопросу, по которому будет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проводиться принятие решения и голосование. Предложение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формулируется предельно точно, ясно, отражать суть 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обсуждаемого вопроса и не допускать двоякого толкования;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в) "РЕШИЛИ 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(ПОСТАНОВИЛИ)", в которой указываются решения,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по каждому вопросу повестки дня, выраженные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формулировками </a:t>
            </a:r>
            <a:r>
              <a:rPr lang="ru-RU" sz="19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"за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", </a:t>
            </a:r>
            <a:r>
              <a:rPr lang="ru-RU" sz="19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"против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" 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19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"воздержался</a:t>
            </a:r>
            <a:r>
              <a:rPr lang="ru-RU" sz="1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" </a:t>
            </a: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указанием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номера и формулировки вопроса в соответствии с повесткой дня,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количества голосов, отданных за различные варианты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голосования. Решение может содержать один или  несколько</a:t>
            </a:r>
          </a:p>
          <a:p>
            <a:pPr>
              <a:buNone/>
            </a:pPr>
            <a:r>
              <a:rPr lang="ru-RU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пунктов, каждый из которых нумеруется.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66</a:t>
            </a:fld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357298"/>
            <a:ext cx="5724128" cy="78182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Приказ Минстроя РФ 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 25.12.2015 № 937/</a:t>
            </a:r>
            <a:r>
              <a:rPr lang="ru-RU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5"/>
            <a:ext cx="8821644" cy="414340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ОБЯЗАТЕЛЬНЫЕ ПРИЛОЖЕНИЯ К ПРОТОКОЛУ</a:t>
            </a:r>
            <a:r>
              <a:rPr lang="ru-RU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а) </a:t>
            </a:r>
            <a:r>
              <a:rPr lang="ru-RU" sz="2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реестр собственников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содержащий сведения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 всех собственниках помещений в МКД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указанием ФИО собственников - физических лиц,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полного наименования и ОГРН юридических лиц,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номеров принадлежащих им помещений, и реквизитов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документов, подтверждающих права собственности на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помещения, количества голосов, которым владеет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каждый собственник;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б) </a:t>
            </a:r>
            <a:r>
              <a:rPr lang="ru-RU" sz="2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сообщение о проведении ОСС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оформленное в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соответствии с 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п.5 ст.45, п.4 ст.47.1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 которого проводится общее собрание;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67</a:t>
            </a:fld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21484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в) </a:t>
            </a:r>
            <a:r>
              <a:rPr lang="ru-RU" sz="3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реестр вручения собственникам сообщений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проведении ОСС, содержащий сведения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собственниках/представителях собственников,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которым направлены сообщения, и способе направления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сообщений, дате их получения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собственниками/представителями собственников,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исключением случая, при котором предусмотрено, 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 сообщение о проведении ОСС размещается в помещении</a:t>
            </a:r>
          </a:p>
          <a:p>
            <a:pPr>
              <a:buNone/>
            </a:pPr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МКД, определенном решением  ОСС ;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г) </a:t>
            </a:r>
            <a:r>
              <a:rPr lang="ru-RU" sz="3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список собственников, присутствовавших на очном</a:t>
            </a:r>
          </a:p>
          <a:p>
            <a:pPr>
              <a:buNone/>
            </a:pPr>
            <a:r>
              <a:rPr lang="ru-RU" sz="3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ОСС</a:t>
            </a: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содержащий сведения о</a:t>
            </a:r>
          </a:p>
          <a:p>
            <a:pPr>
              <a:buNone/>
            </a:pP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собственниках/представителях собственников;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68</a:t>
            </a:fld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22624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600" b="1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</a:t>
            </a: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ru-RU" sz="2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доверенности</a:t>
            </a: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(или их копии), удостоверяющие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представителей собственников,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присутствовавших на ОСС;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е) </a:t>
            </a:r>
            <a:r>
              <a:rPr lang="ru-RU" sz="2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документы по которым принимались решения</a:t>
            </a:r>
            <a:r>
              <a:rPr lang="ru-RU" sz="26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ОСС;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ж) </a:t>
            </a:r>
            <a:r>
              <a:rPr lang="ru-RU" sz="2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решения собственников</a:t>
            </a:r>
            <a:r>
              <a:rPr lang="ru-RU" sz="2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проведения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собрания в форме </a:t>
            </a:r>
            <a:r>
              <a:rPr lang="ru-RU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очно-заочного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заочного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голосования;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з) </a:t>
            </a:r>
            <a:r>
              <a:rPr lang="ru-RU" sz="2600" b="1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иные документы или материалы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определены решением ОСС в качестве обязательного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приложения к протоколу.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69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Кто  финансирует  ОСС?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14554"/>
            <a:ext cx="8892480" cy="4000528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Письмо Минстроя РФ от 28 августа 2015 г. </a:t>
            </a:r>
            <a:r>
              <a:rPr lang="ru-RU" sz="2400" b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27535-ОЛ/04</a:t>
            </a:r>
            <a:r>
              <a:rPr lang="ru-RU" sz="24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 инициативе которого проводится ОСС;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если она является инициатором ОСС;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обладающие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менее 10% голосов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которые выступают инициаторами проведения общего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собрания УО до принятия  решения  ОСС 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источнике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  порядке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финансирования таких расходов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п.3.5 ч.2 ст.44 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749636" cy="422624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7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Все приложения к протоколу подлежат</a:t>
            </a:r>
          </a:p>
          <a:p>
            <a:pPr>
              <a:buNone/>
            </a:pPr>
            <a:r>
              <a:rPr lang="ru-RU" sz="27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нумерации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Номер приложения, а также указание на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то, что документ является приложением к протоколу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собрания, указывается на первом листе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протоколе о результатах очного голосования должны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быть указаны </a:t>
            </a:r>
            <a:r>
              <a:rPr lang="ru-RU" sz="27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сведения о лицах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голосовавших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против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принятия решения собрания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потребовавших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внести</a:t>
            </a:r>
          </a:p>
          <a:p>
            <a:pPr>
              <a:buNone/>
            </a:pP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запись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 этом в протокол.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отсутствия подобного волеизъявления,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указываются лишь результаты голосования по каждому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вопросу повестки дня (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 ч.4,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п.5 ч.4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ст.181.2 ГК РФ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70</a:t>
            </a:fld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285861"/>
            <a:ext cx="5715040" cy="64294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ОПУБЛИКОВАНИЕ ПРОТОКОЛА 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4787" y="2000241"/>
            <a:ext cx="8726369" cy="435771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решения и итоги голосования доводятся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 сведения собственников инициатором  ОСС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путем размещения уведомления  в помещении МКД,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определенном решением  ОСС и доступном для всех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доме (</a:t>
            </a:r>
            <a:r>
              <a:rPr lang="ru-RU" sz="27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 3 ст.46 ЖК РФ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Сделать это необходимо </a:t>
            </a:r>
            <a:r>
              <a:rPr lang="ru-RU" sz="27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позднее чем через</a:t>
            </a:r>
          </a:p>
          <a:p>
            <a:pPr>
              <a:buNone/>
            </a:pPr>
            <a:r>
              <a:rPr lang="ru-RU" sz="27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десять дней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 дня принятия этих решений, т.е.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отсчет идет от даты протокола ОСС.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 подтверждение  того, что уведомления об итогах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были  размещены,  можно составить 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 о размещении и провести фотосъемку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71</a:t>
            </a:fld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285860"/>
            <a:ext cx="5643602" cy="6429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ПЕРЕДАЧА  ПРОТОКОЛА  ОСС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825" y="2000240"/>
            <a:ext cx="8715331" cy="44291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 ОСС, должен представить копии решений 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протокола  ОСС в УО, правление ТСЖ, ЖК, ЖСК </a:t>
            </a:r>
            <a:r>
              <a:rPr lang="ru-RU" sz="2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позднее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чем через 10 дней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после проведения собрания 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ст.46  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УО, правление ТСЖ, ЖК, ЖСК </a:t>
            </a:r>
            <a:r>
              <a:rPr lang="ru-RU" sz="2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течение  5 дней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момента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получения указанных копий обязаны направить их в ГЖИ </a:t>
            </a: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хранения в течение трех лет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ч.1.1 ст.46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r>
              <a:rPr lang="ru-RU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buNone/>
            </a:pP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ГЖИ в случае поступления в его адрес </a:t>
            </a: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течение трех месяцев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подряд двух и более</a:t>
            </a:r>
            <a:r>
              <a:rPr lang="ru-RU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протоколов ОСС, содержащих решения </a:t>
            </a:r>
          </a:p>
          <a:p>
            <a:pPr>
              <a:buNone/>
            </a:pPr>
            <a:r>
              <a:rPr lang="ru-RU" sz="2400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аналогичным вопросам повестки дня</a:t>
            </a:r>
            <a:r>
              <a:rPr lang="ru-RU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обязана провести</a:t>
            </a:r>
          </a:p>
          <a:p>
            <a:pPr>
              <a:buNone/>
            </a:pP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внеплановую проверку для установления факта соблюдения требований</a:t>
            </a:r>
          </a:p>
          <a:p>
            <a:pPr>
              <a:buNone/>
            </a:pP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законодательства при организации, проведении и оформлении</a:t>
            </a:r>
          </a:p>
          <a:p>
            <a:pPr>
              <a:buNone/>
            </a:pP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результатов такого собрания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ч.1.1 ст.46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72</a:t>
            </a:fld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285860"/>
            <a:ext cx="5643602" cy="5715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ХРАНЕНИЕ ДОКУМЕНТОВ ОСС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71678"/>
            <a:ext cx="8749636" cy="445366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Деятельность по хранению различных документов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регулируется Федеральным законом от 22.10.2004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№125-ФЗ</a:t>
            </a: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"Об архивном деле в Российской Федерации".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настоящее время установлены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сроки хранения документов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связанных с управлением МКД: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документы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(заявления, протоколы собраний, справки,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журналы регистрации заявлений) – </a:t>
            </a:r>
            <a:r>
              <a:rPr lang="ru-RU" sz="20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5 лет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 выбора УК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(при этом часть документов может быть отнесена к сроку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хранения "постоянно");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протоколы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правления ТСЖ, ЖК – </a:t>
            </a:r>
            <a:r>
              <a:rPr lang="ru-RU" sz="20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постоянно</a:t>
            </a:r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(при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ликвидации организации документы принимаются на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постоянное хранение по принципу выборки организаций и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документов).</a:t>
            </a:r>
          </a:p>
          <a:p>
            <a:endParaRPr lang="ru-RU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73</a:t>
            </a:fld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06" y="1357298"/>
            <a:ext cx="5715040" cy="7858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ФАЛЬСИФИКАЦИЯ РЕШЕНИЙ 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 ПРОТОКОЛА  ОСС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357430"/>
            <a:ext cx="8749636" cy="392909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Решения и протокол ОСС в МКД являются</a:t>
            </a:r>
          </a:p>
          <a:p>
            <a:pPr>
              <a:buNone/>
            </a:pPr>
            <a:r>
              <a:rPr lang="ru-RU" sz="3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официальными документами 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ст.46 ЖК РФ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Последствия подделки документов, имеющих статус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официальных документов, предусмотрены, в том числе,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 РФ. Наказание за фальсификацию официальных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документов - </a:t>
            </a:r>
            <a:r>
              <a:rPr lang="ru-RU" sz="3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лишение свободы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виновных лиц до двух лет.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</a:t>
            </a:r>
            <a:r>
              <a:rPr lang="ru-RU" sz="3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! 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Установить виновных за фальсификацию протоколов 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 и решений собственников, а также наказать их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можно только </a:t>
            </a:r>
            <a:r>
              <a:rPr lang="ru-RU" sz="3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судебном порядке!</a:t>
            </a:r>
            <a:endParaRPr lang="ru-RU" sz="3000" b="1" dirty="0" smtClean="0">
              <a:solidFill>
                <a:srgbClr val="C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74</a:t>
            </a:fld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Подложность протокола/решений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 на ОСС подтверждается:</a:t>
            </a:r>
          </a:p>
          <a:p>
            <a:pPr marL="514350" indent="-514350">
              <a:buAutoNum type="arabicParenR"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приговором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/постановлением следственных</a:t>
            </a:r>
          </a:p>
          <a:p>
            <a:pPr marL="514350" indent="-51435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органов, из которого усматривается подделка</a:t>
            </a:r>
          </a:p>
          <a:p>
            <a:pPr marL="514350" indent="-51435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протокола;</a:t>
            </a:r>
          </a:p>
          <a:p>
            <a:pPr lvl="0"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показаниями свидетелей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пояснили суду,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 о проведении собрания они не извещались, 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участия в нем не принимали;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подделкой подписи 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председателя, секретаря,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в протоколе ОСС;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75</a:t>
            </a:fld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0005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непредставлением суду подлинника 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протокола</a:t>
            </a:r>
          </a:p>
          <a:p>
            <a:pPr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собрания;</a:t>
            </a:r>
          </a:p>
          <a:p>
            <a:pPr lvl="0"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5) показаниями собственника 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помещения, который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пояснил суду, что подпись в протоколе выполнена 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им, </a:t>
            </a:r>
            <a:r>
              <a:rPr lang="ru-RU" sz="3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инициатором собрания он не выступал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собрание не проводил, участия в нем не принимал;</a:t>
            </a:r>
          </a:p>
          <a:p>
            <a:pPr lvl="0"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6)представлением листа регистрации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собственников,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котором не указана дата составления и 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приложением к какому ОСС и по каким опросам </a:t>
            </a:r>
          </a:p>
          <a:p>
            <a:pPr lvl="0">
              <a:buNone/>
            </a:pP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он является.</a:t>
            </a:r>
          </a:p>
          <a:p>
            <a:pPr>
              <a:buNone/>
            </a:pPr>
            <a:endParaRPr lang="ru-RU" sz="3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76</a:t>
            </a:fld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06" y="1214422"/>
            <a:ext cx="5749810" cy="83786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ОБЖАЛОВАНИЕ РЕШЕНИЙ ОСС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39341" y="2071678"/>
            <a:ext cx="8761815" cy="438165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ст.46 ЖК РФ</a:t>
            </a:r>
            <a:r>
              <a:rPr lang="ru-RU" sz="26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ст.181.4 ГК РФ</a:t>
            </a:r>
            <a:r>
              <a:rPr lang="ru-RU" sz="26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solidFill>
                  <a:srgbClr val="1E128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 в МКД 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вправе обжаловать в суд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ОСС, если оно принято с нарушением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норм ЖК РФ и если: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он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принимал участие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этом собрании;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голосовал против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принятия такого решения;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таким решением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нарушены его права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законные интересы;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принимал участие в собрании, но его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волеизъявление при голосовании было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77</a:t>
            </a:fld>
            <a:endParaRPr lang="ru-R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39290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собрания может быть оспорено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суде  </a:t>
            </a:r>
            <a:r>
              <a:rPr lang="ru-RU" sz="28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течение шести месяцев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со дня,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когда лицо, права которого нарушены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принятием решения, узнало или должно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было узнать об этом, но </a:t>
            </a:r>
            <a:r>
              <a:rPr lang="ru-RU" sz="28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позднее,  чем </a:t>
            </a:r>
          </a:p>
          <a:p>
            <a:pPr>
              <a:buNone/>
            </a:pPr>
            <a:r>
              <a:rPr lang="ru-RU" sz="2800" b="1" i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течение двух лет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 дня, когда сведения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принятом решении стали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общедоступными.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78</a:t>
            </a:fld>
            <a:endParaRPr lang="ru-RU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214422"/>
            <a:ext cx="5643602" cy="1071569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Кто может выступать истцом?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2357430"/>
            <a:ext cx="8892480" cy="395188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1) Собственник(и) в МКД.</a:t>
            </a:r>
            <a:endParaRPr lang="ru-RU" altLang="ru-RU" sz="26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2) Иные лица</a:t>
            </a:r>
            <a:r>
              <a:rPr lang="ru-RU" altLang="ru-RU" sz="2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-  ГЖИ</a:t>
            </a:r>
            <a:r>
              <a:rPr lang="ru-RU" altLang="ru-RU" sz="2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altLang="ru-RU" sz="2600" u="sng" dirty="0" smtClean="0">
                <a:solidFill>
                  <a:srgbClr val="1E128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20 </a:t>
            </a:r>
            <a:r>
              <a:rPr lang="ru-RU" altLang="ru-RU" sz="2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РФ);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alt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УО</a:t>
            </a:r>
            <a:r>
              <a:rPr lang="ru-RU" altLang="ru-RU" sz="2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обжалующая, например, решение  ОСС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2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расторжении договора управления ввиду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2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неисполнения такой организацией условий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2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договора управления домом.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79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285728"/>
            <a:ext cx="4176464" cy="10001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ОБЩЕГО СОБРАНИЯ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068026"/>
              </p:ext>
            </p:extLst>
          </p:nvPr>
        </p:nvGraphicFramePr>
        <p:xfrm>
          <a:off x="214282" y="2000240"/>
          <a:ext cx="8715404" cy="420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670"/>
                <a:gridCol w="5321908"/>
                <a:gridCol w="1928826"/>
              </a:tblGrid>
              <a:tr h="1402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Форма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ОСС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154" marR="67154" marT="38100" marB="381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Способ голосования</a:t>
                      </a:r>
                    </a:p>
                  </a:txBody>
                  <a:tcPr marL="67154" marR="67154" marT="38100" marB="381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Нормативное обоснование</a:t>
                      </a:r>
                    </a:p>
                  </a:txBody>
                  <a:tcPr marL="67154" marR="67154" marT="38100" marB="381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167">
                <a:tc rowSpan="3"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Очная</a:t>
                      </a:r>
                    </a:p>
                  </a:txBody>
                  <a:tcPr marL="67154" marR="67154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Посредством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поднятия рук</a:t>
                      </a:r>
                    </a:p>
                  </a:txBody>
                  <a:tcPr marL="67154" marR="67154" marT="38100" marB="38100" anchor="ctr"/>
                </a:tc>
                <a:tc rowSpan="3">
                  <a:txBody>
                    <a:bodyPr/>
                    <a:lstStyle/>
                    <a:p>
                      <a:r>
                        <a:rPr lang="ru-RU" sz="2000" b="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Ч.4 ст.48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ЖК РФ</a:t>
                      </a:r>
                      <a:endParaRPr lang="ru-RU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154" marR="67154" marT="38100" marB="38100" anchor="ctr"/>
                </a:tc>
              </a:tr>
              <a:tr h="471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Оформление решений в письменной форме.</a:t>
                      </a:r>
                      <a:endParaRPr lang="ru-RU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154" marR="67154" marT="38100" marB="3810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Иным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способом, определенным общим собранием</a:t>
                      </a:r>
                    </a:p>
                  </a:txBody>
                  <a:tcPr marL="67154" marR="67154" marT="38100" marB="3810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990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Заочная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154" marR="67154" marT="38100" marB="381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Оформление решений в </a:t>
                      </a: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письменной </a:t>
                      </a:r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форме.   </a:t>
                      </a: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роводится только если на очном собрании не был набран кворум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1E128C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п.1 ст.47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ЖК РФ)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154" marR="67154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000" b="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Ч.5 ст.48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67154" marR="67154" marT="38100" marB="38100" anchor="ctr"/>
                </a:tc>
              </a:tr>
              <a:tr h="519648">
                <a:tc>
                  <a:txBody>
                    <a:bodyPr/>
                    <a:lstStyle/>
                    <a:p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Очно-заочная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7154" marR="67154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Оформление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решений в письменной форме</a:t>
                      </a:r>
                    </a:p>
                  </a:txBody>
                  <a:tcPr marL="67154" marR="67154" marT="38100" marB="381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Ч.4.1 ст.48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67154" marR="67154" marT="38100" marB="3810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285860"/>
            <a:ext cx="5724128" cy="928694"/>
          </a:xfrm>
        </p:spPr>
        <p:txBody>
          <a:bodyPr>
            <a:normAutofit fontScale="90000"/>
          </a:bodyPr>
          <a:lstStyle/>
          <a:p>
            <a:r>
              <a:rPr lang="ru-RU" alt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Кто может выступать ответчиком?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357430"/>
            <a:ext cx="8821074" cy="402389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3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Надлежащим ответчиком</a:t>
            </a:r>
            <a:r>
              <a:rPr lang="ru-RU" altLang="ru-RU" sz="3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31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иску о признании недействительным решения общего собрания собственников многоквартирного дома всегда является лицо, </a:t>
            </a:r>
            <a:r>
              <a:rPr lang="ru-RU" altLang="ru-RU" sz="31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инициативе</a:t>
            </a:r>
            <a:r>
              <a:rPr lang="ru-RU" altLang="ru-RU" sz="31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altLang="ru-RU" sz="31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которого было проведено  данное  собрание.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31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Аналогично - ответчиком </a:t>
            </a:r>
            <a:r>
              <a:rPr lang="ru-RU" altLang="ru-RU" sz="3100" u="sng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может быть ТСЖ</a:t>
            </a:r>
            <a:r>
              <a:rPr lang="ru-RU" altLang="ru-RU" sz="31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Собрание не может быть инициировано ТСЖ, только </a:t>
            </a:r>
            <a:r>
              <a:rPr lang="ru-RU" altLang="ru-RU" sz="3100" u="sng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Правлением ТСЖ</a:t>
            </a:r>
            <a:r>
              <a:rPr lang="ru-RU" altLang="ru-RU" sz="31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80</a:t>
            </a:fld>
            <a:endParaRPr lang="ru-RU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5" y="1285860"/>
            <a:ext cx="5643602" cy="857256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Оспаривать нужно  решение ОСС, а не  протокол!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7"/>
            <a:ext cx="8892480" cy="47148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«ЖК РФ не содержит такого способа защиты права, как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признание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недействительным протокола ОСС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так как  </a:t>
            </a:r>
            <a:r>
              <a:rPr lang="ru-RU" sz="2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протокол</a:t>
            </a:r>
          </a:p>
          <a:p>
            <a:pPr>
              <a:buNone/>
            </a:pPr>
            <a:r>
              <a:rPr lang="ru-RU" sz="2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ОСС 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согласно нормам ЖК РФ и Устава ЖСК </a:t>
            </a:r>
            <a:r>
              <a:rPr lang="ru-RU" sz="2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является</a:t>
            </a:r>
            <a:r>
              <a:rPr lang="ru-RU" sz="29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ни</a:t>
            </a:r>
          </a:p>
          <a:p>
            <a:pPr>
              <a:buNone/>
            </a:pPr>
            <a:r>
              <a:rPr lang="ru-RU" sz="29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решением, ни нормативным документом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 </a:t>
            </a: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(Апелляционное </a:t>
            </a:r>
          </a:p>
          <a:p>
            <a:pPr>
              <a:buNone/>
            </a:pP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Верховного суда Республики Башкортостан </a:t>
            </a:r>
          </a:p>
          <a:p>
            <a:pPr>
              <a:buNone/>
            </a:pP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14.08.2012 по делу </a:t>
            </a:r>
            <a:r>
              <a:rPr lang="ru-RU" sz="2900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33-9230/2012</a:t>
            </a: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«Такой способ защиты права, как признание недействительным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протокола ОСС помещений МКД, действующим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законодательством не предусмотрен, поскольку </a:t>
            </a:r>
            <a:r>
              <a:rPr lang="ru-RU" sz="2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юридически</a:t>
            </a:r>
          </a:p>
          <a:p>
            <a:pPr>
              <a:buNone/>
            </a:pPr>
            <a:r>
              <a:rPr lang="ru-RU" sz="2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значимыми являются принятые на собрании </a:t>
            </a:r>
            <a:r>
              <a:rPr lang="ru-RU" sz="2900" b="1" i="1" u="sng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решения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</a:t>
            </a:r>
            <a:r>
              <a:rPr lang="ru-RU" sz="2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роцедура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их принятия»</a:t>
            </a:r>
            <a:r>
              <a:rPr lang="en-US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ru-RU" sz="29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(Апелляционное определение Тверского областного суда </a:t>
            </a:r>
          </a:p>
          <a:p>
            <a:pPr>
              <a:buNone/>
            </a:pP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02.10.2012 по делу </a:t>
            </a:r>
            <a:r>
              <a:rPr lang="ru-RU" sz="2900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33-3374</a:t>
            </a:r>
            <a:r>
              <a:rPr lang="ru-RU" sz="2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alt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81</a:t>
            </a:fld>
            <a:endParaRPr lang="ru-RU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214422"/>
            <a:ext cx="5786446" cy="7143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НИЧТОЖНОСТЬ  РЕШЕНИЯ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46187" y="2143117"/>
            <a:ext cx="8683531" cy="407196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принято по вопросу, не включенному в</a:t>
            </a:r>
          </a:p>
          <a:p>
            <a:pPr marL="514350" indent="-514350"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повестку дня;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принято при отсутствии необходимого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кворума;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принято по вопросу, не относящемуся к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компетенции собрания.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ru-RU" sz="29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Такие ОСС ничтожны </a:t>
            </a:r>
            <a:r>
              <a:rPr lang="ru-RU" sz="2800" b="1" i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независимо </a:t>
            </a:r>
          </a:p>
          <a:p>
            <a:pPr>
              <a:buNone/>
              <a:defRPr/>
            </a:pPr>
            <a:r>
              <a:rPr lang="ru-RU" sz="2800" b="1" i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 признания их таковыми судом.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82</a:t>
            </a:fld>
            <a:endParaRPr lang="ru-RU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214422"/>
            <a:ext cx="5724128" cy="98131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НЕДЕЙСТВИТЕЛЬНОСТЬ РЕШЕНИЯ 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821074" cy="452624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допущено существенное нарушение порядка</a:t>
            </a:r>
          </a:p>
          <a:p>
            <a:pPr marL="514350" indent="-514350"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созыва, подготовки и проведения собрания,</a:t>
            </a:r>
          </a:p>
          <a:p>
            <a:pPr marL="514350" indent="-514350"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влияющее на волеизъявление участников</a:t>
            </a:r>
          </a:p>
          <a:p>
            <a:pPr marL="514350" indent="-514350"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собрания;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у лица, выступавшего от имени участника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собрания, отсутствовали полномочия;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допущено существенное нарушение правил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составления протокола, в том числе правила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письменной форме протокола.</a:t>
            </a:r>
            <a:r>
              <a:rPr lang="ru-RU" sz="28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83</a:t>
            </a:fld>
            <a:endParaRPr lang="ru-RU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06" y="1214422"/>
            <a:ext cx="5715040" cy="1125330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причины отказа в иске о признании решения ОСС недействительным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571745"/>
            <a:ext cx="8316416" cy="364333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Оставление решения ОСС в силе возможно при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наличии следующих условий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совокупности</a:t>
            </a: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Голос истца  </a:t>
            </a:r>
            <a:r>
              <a:rPr lang="ru-RU" sz="2800" u="sng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мог повлиять</a:t>
            </a: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на результаты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собрания.</a:t>
            </a:r>
          </a:p>
          <a:p>
            <a:pPr marL="228600" indent="-228600">
              <a:buNone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Права истца  </a:t>
            </a:r>
            <a:r>
              <a:rPr lang="ru-RU" sz="2800" u="sng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нарушены</a:t>
            </a: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убытков не понес.</a:t>
            </a:r>
          </a:p>
          <a:p>
            <a:pPr marL="228600" indent="-228600">
              <a:buNone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Критерия </a:t>
            </a:r>
            <a:r>
              <a:rPr lang="ru-RU" sz="2800" u="sng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существенных нарушений</a:t>
            </a: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не</a:t>
            </a:r>
          </a:p>
          <a:p>
            <a:pPr marL="228600" indent="-228600">
              <a:buNone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установлено.</a:t>
            </a:r>
          </a:p>
          <a:p>
            <a:pPr marL="228600" indent="-228600">
              <a:buNone/>
            </a:pP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Пропущены </a:t>
            </a:r>
            <a:r>
              <a:rPr lang="ru-RU" sz="2800" u="sng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сроки исковой давности</a:t>
            </a:r>
            <a:r>
              <a:rPr lang="ru-RU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84</a:t>
            </a:fld>
            <a:endParaRPr lang="ru-RU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85918" y="1214422"/>
            <a:ext cx="3971002" cy="98131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Эффективное ОСС </a:t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мин.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85992"/>
            <a:ext cx="8749636" cy="4239351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b="1" dirty="0" smtClean="0"/>
              <a:t>Вступительное слово </a:t>
            </a:r>
            <a:r>
              <a:rPr lang="ru-RU" dirty="0" smtClean="0"/>
              <a:t>продолжительностью </a:t>
            </a:r>
            <a:r>
              <a:rPr lang="ru-RU" b="1" dirty="0" smtClean="0">
                <a:solidFill>
                  <a:srgbClr val="0000FF"/>
                </a:solidFill>
              </a:rPr>
              <a:t>до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b="1" dirty="0" smtClean="0">
                <a:solidFill>
                  <a:srgbClr val="0000FF"/>
                </a:solidFill>
              </a:rPr>
              <a:t>мин</a:t>
            </a:r>
            <a:r>
              <a:rPr lang="ru-RU" b="1" dirty="0" smtClean="0">
                <a:solidFill>
                  <a:srgbClr val="3C452F"/>
                </a:solidFill>
              </a:rPr>
              <a:t>.</a:t>
            </a:r>
            <a:r>
              <a:rPr lang="ru-RU" dirty="0" smtClean="0"/>
              <a:t>, в котором сообщаются общие правила работы собрания, режим его проведения, примерное время окончания;</a:t>
            </a:r>
          </a:p>
          <a:p>
            <a:pPr lvl="0">
              <a:buNone/>
            </a:pPr>
            <a:r>
              <a:rPr lang="ru-RU" b="1" dirty="0" smtClean="0"/>
              <a:t>Основной доклад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0000FF"/>
                </a:solidFill>
              </a:rPr>
              <a:t>до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b="1" dirty="0" smtClean="0">
                <a:solidFill>
                  <a:srgbClr val="0000FF"/>
                </a:solidFill>
              </a:rPr>
              <a:t> мин</a:t>
            </a:r>
            <a:r>
              <a:rPr lang="ru-RU" b="1" dirty="0" smtClean="0">
                <a:solidFill>
                  <a:srgbClr val="3C452F"/>
                </a:solidFill>
              </a:rPr>
              <a:t>.</a:t>
            </a:r>
            <a:r>
              <a:rPr lang="ru-RU" dirty="0" smtClean="0"/>
              <a:t>. Если на собрание вынесены позиции конфликтующих сторон, то на их изложение каждому должно быть предоставлено равное время, но желательно, чтобы в сумме оно не превышало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dirty="0" smtClean="0"/>
              <a:t> мин;</a:t>
            </a:r>
          </a:p>
          <a:p>
            <a:pPr lvl="0">
              <a:buNone/>
            </a:pPr>
            <a:r>
              <a:rPr lang="ru-RU" b="1" dirty="0" smtClean="0"/>
              <a:t>Вопросы к докладчикам и их ответы</a:t>
            </a:r>
            <a:r>
              <a:rPr lang="ru-RU" dirty="0" smtClean="0"/>
              <a:t>: каждый вопрос и ответ </a:t>
            </a:r>
          </a:p>
          <a:p>
            <a:pPr lvl="0">
              <a:buNone/>
            </a:pPr>
            <a:r>
              <a:rPr lang="ru-RU" dirty="0" smtClean="0"/>
              <a:t>– </a:t>
            </a:r>
            <a:r>
              <a:rPr lang="ru-RU" b="1" dirty="0" smtClean="0">
                <a:solidFill>
                  <a:srgbClr val="0000FF"/>
                </a:solidFill>
              </a:rPr>
              <a:t>не более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00FF"/>
                </a:solidFill>
              </a:rPr>
              <a:t> мин</a:t>
            </a:r>
            <a:r>
              <a:rPr lang="ru-RU" b="1" dirty="0" smtClean="0">
                <a:solidFill>
                  <a:srgbClr val="3C452F"/>
                </a:solidFill>
              </a:rPr>
              <a:t>.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b="1" dirty="0" smtClean="0"/>
              <a:t>Выступления</a:t>
            </a:r>
            <a:r>
              <a:rPr lang="ru-RU" dirty="0" smtClean="0"/>
              <a:t> участников собрания -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5–7</a:t>
            </a:r>
            <a:r>
              <a:rPr lang="ru-RU" b="1" dirty="0" smtClean="0">
                <a:solidFill>
                  <a:srgbClr val="0000FF"/>
                </a:solidFill>
              </a:rPr>
              <a:t> мин</a:t>
            </a:r>
            <a:r>
              <a:rPr lang="ru-RU" b="1" dirty="0" smtClean="0">
                <a:solidFill>
                  <a:srgbClr val="3C452F"/>
                </a:solidFill>
              </a:rPr>
              <a:t>.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b="1" dirty="0" smtClean="0"/>
              <a:t>Ответы</a:t>
            </a:r>
            <a:r>
              <a:rPr lang="ru-RU" dirty="0" smtClean="0"/>
              <a:t> докладчиков - </a:t>
            </a:r>
            <a:r>
              <a:rPr lang="ru-RU" b="1" dirty="0" smtClean="0">
                <a:solidFill>
                  <a:srgbClr val="0000FF"/>
                </a:solidFill>
              </a:rPr>
              <a:t>не более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solidFill>
                  <a:srgbClr val="0000FF"/>
                </a:solidFill>
              </a:rPr>
              <a:t> мин. каждому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b="1" dirty="0" smtClean="0"/>
              <a:t>Чтение проекта</a:t>
            </a:r>
            <a:r>
              <a:rPr lang="ru-RU" dirty="0" smtClean="0"/>
              <a:t> решения собрания - </a:t>
            </a:r>
            <a:r>
              <a:rPr lang="ru-RU" b="1" dirty="0" smtClean="0">
                <a:solidFill>
                  <a:srgbClr val="0000FF"/>
                </a:solidFill>
              </a:rPr>
              <a:t>не более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solidFill>
                  <a:srgbClr val="0000FF"/>
                </a:solidFill>
              </a:rPr>
              <a:t> мин</a:t>
            </a:r>
            <a:r>
              <a:rPr lang="ru-RU" b="1" dirty="0" smtClean="0">
                <a:solidFill>
                  <a:srgbClr val="3C452F"/>
                </a:solidFill>
              </a:rPr>
              <a:t>.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b="1" dirty="0" smtClean="0"/>
              <a:t>Предложения по проекту </a:t>
            </a:r>
            <a:r>
              <a:rPr lang="ru-RU" dirty="0" smtClean="0"/>
              <a:t>решения –  </a:t>
            </a:r>
            <a:r>
              <a:rPr lang="ru-RU" b="1" dirty="0" smtClean="0">
                <a:solidFill>
                  <a:srgbClr val="0000FF"/>
                </a:solidFill>
              </a:rPr>
              <a:t>не более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1–3 </a:t>
            </a:r>
            <a:r>
              <a:rPr lang="ru-RU" b="1" dirty="0" smtClean="0">
                <a:solidFill>
                  <a:srgbClr val="0000FF"/>
                </a:solidFill>
              </a:rPr>
              <a:t>мин. на каждое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b="1" dirty="0" smtClean="0"/>
              <a:t>Подведение итогов </a:t>
            </a:r>
            <a:r>
              <a:rPr lang="ru-RU" dirty="0" smtClean="0"/>
              <a:t>собрания - </a:t>
            </a:r>
            <a:r>
              <a:rPr lang="en-US" b="1" dirty="0" smtClean="0">
                <a:solidFill>
                  <a:srgbClr val="3C452F"/>
                </a:solidFill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>не более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b="1" dirty="0" smtClean="0">
                <a:solidFill>
                  <a:srgbClr val="0000FF"/>
                </a:solidFill>
              </a:rPr>
              <a:t>мин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85</a:t>
            </a:fld>
            <a:endParaRPr lang="ru-RU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369118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51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51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способов удержать внимание:</a:t>
            </a:r>
          </a:p>
          <a:p>
            <a:pPr marL="514350" lvl="0" indent="-514350">
              <a:spcAft>
                <a:spcPts val="600"/>
              </a:spcAft>
              <a:buAutoNum type="arabicParenR"/>
            </a:pPr>
            <a:r>
              <a:rPr lang="ru-RU" sz="3600" dirty="0" smtClean="0"/>
              <a:t>Задавать простые вопросы собравшимся, вызывая их на диалог (для</a:t>
            </a:r>
          </a:p>
          <a:p>
            <a:pPr marL="514350" lvl="0" indent="-514350">
              <a:spcAft>
                <a:spcPts val="600"/>
              </a:spcAft>
              <a:buNone/>
            </a:pPr>
            <a:r>
              <a:rPr lang="ru-RU" sz="3600" dirty="0" smtClean="0"/>
              <a:t>начала  – хотя бы кивание головой в ответ): спрашивать, не отсвечивает ли</a:t>
            </a:r>
          </a:p>
          <a:p>
            <a:pPr marL="514350" lvl="0" indent="-514350">
              <a:spcAft>
                <a:spcPts val="600"/>
              </a:spcAft>
              <a:buNone/>
            </a:pPr>
            <a:r>
              <a:rPr lang="ru-RU" sz="3600" dirty="0" smtClean="0"/>
              <a:t>доска, не следует ли включить свет поярче, всем ли хорошо видно, слышно </a:t>
            </a:r>
          </a:p>
          <a:p>
            <a:pPr marL="514350" lvl="0" indent="-514350">
              <a:spcAft>
                <a:spcPts val="600"/>
              </a:spcAft>
              <a:buNone/>
            </a:pPr>
            <a:r>
              <a:rPr lang="ru-RU" sz="3600" dirty="0" smtClean="0"/>
              <a:t>и т. д.</a:t>
            </a:r>
          </a:p>
          <a:p>
            <a:pPr lvl="0">
              <a:spcAft>
                <a:spcPts val="600"/>
              </a:spcAft>
              <a:buNone/>
            </a:pPr>
            <a:r>
              <a:rPr lang="ru-RU" sz="3600" dirty="0" smtClean="0"/>
              <a:t>2) Ошибаясь (как бы случайно), просить Вас поправить.</a:t>
            </a:r>
          </a:p>
          <a:p>
            <a:pPr lvl="0">
              <a:spcAft>
                <a:spcPts val="600"/>
              </a:spcAft>
              <a:buNone/>
            </a:pPr>
            <a:r>
              <a:rPr lang="ru-RU" sz="3600" dirty="0" smtClean="0"/>
              <a:t>3) Попросить следить за регламентом или подсказать, который час.</a:t>
            </a:r>
          </a:p>
          <a:p>
            <a:pPr marL="514350" lvl="0" indent="-514350">
              <a:spcAft>
                <a:spcPts val="600"/>
              </a:spcAft>
              <a:buAutoNum type="arabicParenR" startAt="4"/>
            </a:pPr>
            <a:r>
              <a:rPr lang="ru-RU" sz="3600" dirty="0" smtClean="0"/>
              <a:t>Просить поднять руки тех, кто… (при этом сам ведущий тоже поднимает</a:t>
            </a:r>
          </a:p>
          <a:p>
            <a:pPr marL="514350" lvl="0" indent="-514350">
              <a:spcAft>
                <a:spcPts val="600"/>
              </a:spcAft>
              <a:buNone/>
            </a:pPr>
            <a:r>
              <a:rPr lang="ru-RU" sz="3600" dirty="0" smtClean="0"/>
              <a:t>руку, показывая пример реагирования, чтобы сработала цепная реакция).</a:t>
            </a:r>
          </a:p>
          <a:p>
            <a:pPr lvl="0">
              <a:buNone/>
            </a:pPr>
            <a:r>
              <a:rPr lang="ru-RU" sz="3600" dirty="0" smtClean="0"/>
              <a:t>5) Просить придвинуться ближе или сесть комфортнее…</a:t>
            </a:r>
          </a:p>
          <a:p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86</a:t>
            </a:fld>
            <a:endParaRPr lang="ru-RU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821074" cy="4511994"/>
          </a:xfrm>
        </p:spPr>
        <p:txBody>
          <a:bodyPr>
            <a:normAutofit fontScale="40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55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моменты ослабления или переключения внимания аудитории:</a:t>
            </a:r>
          </a:p>
          <a:p>
            <a:pPr lvl="0">
              <a:buFontTx/>
              <a:buChar char="-"/>
            </a:pPr>
            <a:r>
              <a:rPr lang="ru-RU" sz="4800" dirty="0" smtClean="0"/>
              <a:t>сменить тон, громкость голоса или темп речи. Помните, что быстрая </a:t>
            </a:r>
          </a:p>
          <a:p>
            <a:pPr lvl="0">
              <a:buNone/>
            </a:pPr>
            <a:r>
              <a:rPr lang="ru-RU" sz="4800" dirty="0" smtClean="0"/>
              <a:t>и громкая речь будоражит, а медленная и размеренная, наоборот, успокаивает</a:t>
            </a:r>
          </a:p>
          <a:p>
            <a:pPr lvl="0">
              <a:buNone/>
            </a:pPr>
            <a:r>
              <a:rPr lang="ru-RU" sz="4800" dirty="0" smtClean="0"/>
              <a:t>(эмоциональное напряжение или конфликтная ситуация);</a:t>
            </a:r>
          </a:p>
          <a:p>
            <a:pPr lvl="0">
              <a:buFontTx/>
              <a:buChar char="-"/>
            </a:pPr>
            <a:r>
              <a:rPr lang="ru-RU" sz="4800" dirty="0" smtClean="0"/>
              <a:t>постоянно менять собственное местоположение – вставать, садиться, </a:t>
            </a:r>
          </a:p>
          <a:p>
            <a:pPr lvl="0">
              <a:buNone/>
            </a:pPr>
            <a:r>
              <a:rPr lang="ru-RU" sz="4800" dirty="0" smtClean="0"/>
              <a:t>Приближаться к аудитории и удаляться от нее, перемещаться по залу и т. д. </a:t>
            </a:r>
          </a:p>
          <a:p>
            <a:pPr lvl="0">
              <a:buNone/>
            </a:pPr>
            <a:r>
              <a:rPr lang="ru-RU" sz="4800" dirty="0" smtClean="0"/>
              <a:t>Вы сможете удерживать на себе взгляд аудитории и заодно сохранять внимание </a:t>
            </a:r>
          </a:p>
          <a:p>
            <a:pPr lvl="0">
              <a:buNone/>
            </a:pPr>
            <a:r>
              <a:rPr lang="ru-RU" sz="4800" dirty="0" smtClean="0"/>
              <a:t>к сути вашей речи;</a:t>
            </a:r>
          </a:p>
          <a:p>
            <a:pPr lvl="0">
              <a:buFontTx/>
              <a:buChar char="-"/>
            </a:pPr>
            <a:r>
              <a:rPr lang="ru-RU" sz="4800" dirty="0" smtClean="0"/>
              <a:t>рассказать анекдот или забавную историю. Это позволит вам снять </a:t>
            </a:r>
          </a:p>
          <a:p>
            <a:pPr lvl="0">
              <a:buNone/>
            </a:pPr>
            <a:r>
              <a:rPr lang="ru-RU" sz="4800" dirty="0" smtClean="0"/>
              <a:t>часть усталости и подзарядить людей хорошим настроем;</a:t>
            </a:r>
          </a:p>
          <a:p>
            <a:pPr lvl="0">
              <a:buFontTx/>
              <a:buChar char="-"/>
            </a:pPr>
            <a:r>
              <a:rPr lang="ru-RU" sz="4800" dirty="0" smtClean="0"/>
              <a:t>устанавливать зрительный контакт с каждым участником собрания. </a:t>
            </a:r>
          </a:p>
          <a:p>
            <a:pPr lvl="0">
              <a:buNone/>
            </a:pPr>
            <a:r>
              <a:rPr lang="ru-RU" sz="4800" dirty="0" smtClean="0"/>
              <a:t>В такой ситуации у участников появляются ощущения диалога и взаимодействия </a:t>
            </a:r>
          </a:p>
          <a:p>
            <a:pPr lvl="0">
              <a:buNone/>
            </a:pPr>
            <a:r>
              <a:rPr lang="ru-RU" sz="4800" dirty="0" smtClean="0"/>
              <a:t>с говорящим, а также заинтересованности оратора в том, чтобы донести </a:t>
            </a:r>
          </a:p>
          <a:p>
            <a:pPr lvl="0">
              <a:buNone/>
            </a:pPr>
            <a:r>
              <a:rPr lang="ru-RU" sz="4800" dirty="0" smtClean="0"/>
              <a:t>информацию до участника лично.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87</a:t>
            </a:fld>
            <a:endParaRPr lang="ru-RU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892480" cy="387817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Помимо информирования участников собрания ведущему также приходится отвечать на вопросы, сдерживать конфронтацию, направлять конфликтные ситуации в конструктивное русло и т. д. </a:t>
            </a:r>
          </a:p>
          <a:p>
            <a:pPr>
              <a:buNone/>
            </a:pPr>
            <a:r>
              <a:rPr lang="ru-RU" dirty="0" smtClean="0"/>
              <a:t>      уже в процессе самого собрания.</a:t>
            </a:r>
          </a:p>
          <a:p>
            <a:pPr>
              <a:buNone/>
            </a:pPr>
            <a:r>
              <a:rPr lang="ru-RU" dirty="0" smtClean="0"/>
              <a:t>Можно время от времени напоминать участникам конфронтации о ключевой цели, для того чтобы вернуть их от обсуждения эмоций или состояний (обиды, гнева, печали, агрессии и т. д.) к обсуждению реальных шагов, позволяющих справиться с текущей ситуацией.</a:t>
            </a:r>
          </a:p>
          <a:p>
            <a:pPr>
              <a:buNone/>
            </a:pPr>
            <a:r>
              <a:rPr lang="ru-RU" dirty="0" smtClean="0"/>
              <a:t>Для этого важно постоянно </a:t>
            </a:r>
            <a:r>
              <a:rPr lang="ru-RU" b="1" dirty="0" smtClean="0">
                <a:solidFill>
                  <a:srgbClr val="0000FF"/>
                </a:solidFill>
              </a:rPr>
              <a:t>помнить о цели собрания </a:t>
            </a:r>
            <a:r>
              <a:rPr lang="ru-RU" dirty="0" smtClean="0"/>
              <a:t>и вести обсуждение к ней любыми средствами.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Ведущий должен быть готов к управлению не только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собственными эмоциями, но и эмоциями других людей. 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88</a:t>
            </a:fld>
            <a:endParaRPr lang="ru-RU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84784"/>
            <a:ext cx="7929618" cy="1158398"/>
          </a:xfrm>
        </p:spPr>
        <p:txBody>
          <a:bodyPr>
            <a:noAutofit/>
          </a:bodyPr>
          <a:lstStyle/>
          <a:p>
            <a:pPr algn="ctr"/>
            <a:r>
              <a:rPr lang="ru-RU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4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2708920"/>
            <a:ext cx="7960968" cy="381642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Фролова Ольга Евгеньевна,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председатель Правления </a:t>
            </a: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НП «Воронежское Содружество ТСЖ», </a:t>
            </a: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Руководитель Воронежского городского центра </a:t>
            </a: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общественного  контроля в сфере ЖКХ</a:t>
            </a:r>
            <a:endParaRPr lang="ru-RU" sz="2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.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Воронеж, площадь Ленина,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д.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8, оф.115</a:t>
            </a:r>
            <a:endParaRPr lang="ru-RU" sz="2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тел.: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(473)291-02-75</a:t>
            </a:r>
            <a:endParaRPr lang="ru-RU" sz="2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(910)243-47-10</a:t>
            </a:r>
            <a:endParaRPr lang="ru-RU" sz="2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anose="02020603050405020304" pitchFamily="18" charset="0"/>
                <a:hlinkClick r:id="rId2"/>
              </a:rPr>
              <a:t>oefrolova@yandex.ru</a:t>
            </a: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anose="02020603050405020304" pitchFamily="18" charset="0"/>
              </a:rPr>
              <a:t> </a:t>
            </a:r>
            <a:endParaRPr lang="ru-RU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КОМПЕТЕНЦИЯ ОСС</a:t>
            </a:r>
            <a:endParaRPr lang="ru-RU" sz="32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2262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2500" b="1" u="sng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100% голосование: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Уменьшение размера  ОИ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возможно только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согласия всех собственников путем его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реконструкции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ст. 36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реконструкция, переустройство и (или)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перепланировка помещений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невозможны без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присоединения к ним части ОИ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 такие действия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должно быть получено согласие всех собственников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ст.40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фонд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3496</TotalTime>
  <Words>6094</Words>
  <Application>Microsoft Office PowerPoint</Application>
  <PresentationFormat>Экран (4:3)</PresentationFormat>
  <Paragraphs>1107</Paragraphs>
  <Slides>89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89</vt:i4>
      </vt:variant>
    </vt:vector>
  </HeadingPairs>
  <TitlesOfParts>
    <vt:vector size="91" baseType="lpstr">
      <vt:lpstr>Специальное оформление</vt:lpstr>
      <vt:lpstr>фонд</vt:lpstr>
      <vt:lpstr>Презентация PowerPoint</vt:lpstr>
      <vt:lpstr>ЗАКОНОДАТЕЛЬСТВО</vt:lpstr>
      <vt:lpstr>ЗАКОНОДАТЕЛЬСТВО</vt:lpstr>
      <vt:lpstr>Принятые сокращения</vt:lpstr>
      <vt:lpstr>Зачем проводить ОСС?</vt:lpstr>
      <vt:lpstr>Презентация PowerPoint</vt:lpstr>
      <vt:lpstr>Кто  финансирует  ОСС?</vt:lpstr>
      <vt:lpstr>ФОРМЫ ОБЩЕГО СОБРАНИЯ</vt:lpstr>
      <vt:lpstr>КОМПЕТЕНЦИЯ ОСС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Управление МКД </vt:lpstr>
      <vt:lpstr>Решения, принимаемые простым большинством (больше 50% голосов, присутствующих на ОСС)</vt:lpstr>
      <vt:lpstr>Презентация PowerPoint</vt:lpstr>
      <vt:lpstr> Управление МКД </vt:lpstr>
      <vt:lpstr>Презентация PowerPoint</vt:lpstr>
      <vt:lpstr>Жилищно-коммунальные услуги</vt:lpstr>
      <vt:lpstr>Презентация PowerPoint</vt:lpstr>
      <vt:lpstr>Капремонт</vt:lpstr>
      <vt:lpstr>Презентация PowerPoint</vt:lpstr>
      <vt:lpstr>Презентация PowerPoint</vt:lpstr>
      <vt:lpstr>Решения, принимаемые простым большинством (больше 50% голосов всех собственников  в доме)</vt:lpstr>
      <vt:lpstr>ЭТАПЫ  ПРОВЕДЕНИЯ ОСС</vt:lpstr>
      <vt:lpstr>ИНИЦИАТОРЫ ОСС</vt:lpstr>
      <vt:lpstr>ОРГАН МЕСТНОГО САМОУПРАВЛЕНИЯ –ИНИЦИАТОР   ОСС</vt:lpstr>
      <vt:lpstr>ОРГАН МЕСТНОГО САМОУПРАВЛЕНИЯ –ИНИЦИАТОР   ОСС</vt:lpstr>
      <vt:lpstr>ОРГАН МЕСТНОГО САМОУПРАВЛЕНИЯ –ИНИЦИАТОР   ОСС</vt:lpstr>
      <vt:lpstr>ПОДГОТОВКА ОСС</vt:lpstr>
      <vt:lpstr>ПОДГОТОВКА ОСС</vt:lpstr>
      <vt:lpstr>ПОДГОТОВКА ОСС</vt:lpstr>
      <vt:lpstr>РЕЕСТР СОБСТВЕННИКОВ</vt:lpstr>
      <vt:lpstr>Презентация PowerPoint</vt:lpstr>
      <vt:lpstr>ПОВЕСТКА ДНЯ ОСС</vt:lpstr>
      <vt:lpstr>Повестка дня первичного ОСС</vt:lpstr>
      <vt:lpstr>ОСС по выбору УК</vt:lpstr>
      <vt:lpstr>ОСС  по выбору Совета МКД</vt:lpstr>
      <vt:lpstr>ОСС  по созданию ТСН/ТСЖ</vt:lpstr>
      <vt:lpstr>ОСС  по созданию ТСН/ТСЖ</vt:lpstr>
      <vt:lpstr>ОСС – пользование ОИ</vt:lpstr>
      <vt:lpstr>РЕШЕНИЕ  СОБСТВЕННИКА</vt:lpstr>
      <vt:lpstr>СООБЩЕНИЕ  О ПРОВЕДЕНИИ ОСС</vt:lpstr>
      <vt:lpstr>Содержание  сообщения </vt:lpstr>
      <vt:lpstr>Содержание  сообщения </vt:lpstr>
      <vt:lpstr>Содержание  сообщения </vt:lpstr>
      <vt:lpstr>ПРОВЕДЕНИЕ ОСС</vt:lpstr>
      <vt:lpstr>ПРОВЕДЕНИЕ ОСС</vt:lpstr>
      <vt:lpstr>ПРОВЕДЕНИЕ ОСС</vt:lpstr>
      <vt:lpstr>ПРОВЕДЕНИЕ ОСС</vt:lpstr>
      <vt:lpstr>ГОЛОСОВАНИЕ  НА  ОСС</vt:lpstr>
      <vt:lpstr>ГОЛОСОВАНИЕ  НА  ОСС</vt:lpstr>
      <vt:lpstr>ГОЛОСОВАНИЕ  НА  ОСС</vt:lpstr>
      <vt:lpstr>ПОДСЧЕТ ГОЛОСОВ НА ОСС</vt:lpstr>
      <vt:lpstr>ОФОРМЛЕНИЕ ПРОТОКОЛА ОСС</vt:lpstr>
      <vt:lpstr>Презентация PowerPoint</vt:lpstr>
      <vt:lpstr>Приказ Минстроя России  от 25.12.2015г. № 937/пр</vt:lpstr>
      <vt:lpstr>Приказ Минстроя России от 25.12.2015 № 937/пр</vt:lpstr>
      <vt:lpstr> 3) Присутствующие  </vt:lpstr>
      <vt:lpstr>Презентация PowerPoint</vt:lpstr>
      <vt:lpstr>Презентация PowerPoint</vt:lpstr>
      <vt:lpstr>  4) Приглашённые </vt:lpstr>
      <vt:lpstr>Презентация PowerPoint</vt:lpstr>
      <vt:lpstr>Приказ Минстроя РФ  от 25.12.2015 № 937/пр</vt:lpstr>
      <vt:lpstr>Презентация PowerPoint</vt:lpstr>
      <vt:lpstr>Приказ Минстроя РФ  от 25.12.2015 № 937/пр</vt:lpstr>
      <vt:lpstr>Презентация PowerPoint</vt:lpstr>
      <vt:lpstr>Презентация PowerPoint</vt:lpstr>
      <vt:lpstr>Презентация PowerPoint</vt:lpstr>
      <vt:lpstr>ОПУБЛИКОВАНИЕ ПРОТОКОЛА </vt:lpstr>
      <vt:lpstr>ПЕРЕДАЧА  ПРОТОКОЛА  ОСС</vt:lpstr>
      <vt:lpstr>ХРАНЕНИЕ ДОКУМЕНТОВ ОСС</vt:lpstr>
      <vt:lpstr>ФАЛЬСИФИКАЦИЯ РЕШЕНИЙ  И ПРОТОКОЛА  ОСС</vt:lpstr>
      <vt:lpstr>Презентация PowerPoint</vt:lpstr>
      <vt:lpstr>Презентация PowerPoint</vt:lpstr>
      <vt:lpstr>ОБЖАЛОВАНИЕ РЕШЕНИЙ ОСС</vt:lpstr>
      <vt:lpstr>Презентация PowerPoint</vt:lpstr>
      <vt:lpstr>Кто может выступать истцом?</vt:lpstr>
      <vt:lpstr>Кто может выступать ответчиком?</vt:lpstr>
      <vt:lpstr>Оспаривать нужно  решение ОСС, а не  протокол!</vt:lpstr>
      <vt:lpstr>НИЧТОЖНОСТЬ  РЕШЕНИЯ</vt:lpstr>
      <vt:lpstr>НЕДЕЙСТВИТЕЛЬНОСТЬ РЕШЕНИЯ </vt:lpstr>
      <vt:lpstr>Основные причины отказа в иске о признании решения ОСС недействительным</vt:lpstr>
      <vt:lpstr>Эффективное ОСС  – 1 час 30 мин.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ПРИ СОЗДАНИИ ТСН/ТСЖ</dc:title>
  <dc:creator>Соболева Н.В.</dc:creator>
  <cp:lastModifiedBy>User</cp:lastModifiedBy>
  <cp:revision>568</cp:revision>
  <cp:lastPrinted>2015-11-24T08:08:12Z</cp:lastPrinted>
  <dcterms:created xsi:type="dcterms:W3CDTF">2015-10-22T11:53:11Z</dcterms:created>
  <dcterms:modified xsi:type="dcterms:W3CDTF">2017-06-09T11:13:20Z</dcterms:modified>
</cp:coreProperties>
</file>