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16"/>
  </p:notesMasterIdLst>
  <p:sldIdLst>
    <p:sldId id="759" r:id="rId2"/>
    <p:sldId id="760" r:id="rId3"/>
    <p:sldId id="746" r:id="rId4"/>
    <p:sldId id="747" r:id="rId5"/>
    <p:sldId id="748" r:id="rId6"/>
    <p:sldId id="749" r:id="rId7"/>
    <p:sldId id="750" r:id="rId8"/>
    <p:sldId id="568" r:id="rId9"/>
    <p:sldId id="416" r:id="rId10"/>
    <p:sldId id="527" r:id="rId11"/>
    <p:sldId id="675" r:id="rId12"/>
    <p:sldId id="821" r:id="rId13"/>
    <p:sldId id="643" r:id="rId14"/>
    <p:sldId id="797" r:id="rId15"/>
    <p:sldId id="792" r:id="rId16"/>
    <p:sldId id="796" r:id="rId17"/>
    <p:sldId id="798" r:id="rId18"/>
    <p:sldId id="532" r:id="rId19"/>
    <p:sldId id="761" r:id="rId20"/>
    <p:sldId id="642" r:id="rId21"/>
    <p:sldId id="758" r:id="rId22"/>
    <p:sldId id="641" r:id="rId23"/>
    <p:sldId id="805" r:id="rId24"/>
    <p:sldId id="804" r:id="rId25"/>
    <p:sldId id="833" r:id="rId26"/>
    <p:sldId id="803" r:id="rId27"/>
    <p:sldId id="808" r:id="rId28"/>
    <p:sldId id="807" r:id="rId29"/>
    <p:sldId id="810" r:id="rId30"/>
    <p:sldId id="809" r:id="rId31"/>
    <p:sldId id="834" r:id="rId32"/>
    <p:sldId id="755" r:id="rId33"/>
    <p:sldId id="827" r:id="rId34"/>
    <p:sldId id="791" r:id="rId35"/>
    <p:sldId id="826" r:id="rId36"/>
    <p:sldId id="800" r:id="rId37"/>
    <p:sldId id="825" r:id="rId38"/>
    <p:sldId id="828" r:id="rId39"/>
    <p:sldId id="829" r:id="rId40"/>
    <p:sldId id="830" r:id="rId41"/>
    <p:sldId id="756" r:id="rId42"/>
    <p:sldId id="639" r:id="rId43"/>
    <p:sldId id="794" r:id="rId44"/>
    <p:sldId id="814" r:id="rId45"/>
    <p:sldId id="813" r:id="rId46"/>
    <p:sldId id="836" r:id="rId47"/>
    <p:sldId id="837" r:id="rId48"/>
    <p:sldId id="838" r:id="rId49"/>
    <p:sldId id="840" r:id="rId50"/>
    <p:sldId id="831" r:id="rId51"/>
    <p:sldId id="777" r:id="rId52"/>
    <p:sldId id="657" r:id="rId53"/>
    <p:sldId id="845" r:id="rId54"/>
    <p:sldId id="846" r:id="rId55"/>
    <p:sldId id="844" r:id="rId56"/>
    <p:sldId id="856" r:id="rId57"/>
    <p:sldId id="867" r:id="rId58"/>
    <p:sldId id="866" r:id="rId59"/>
    <p:sldId id="822" r:id="rId60"/>
    <p:sldId id="870" r:id="rId61"/>
    <p:sldId id="859" r:id="rId62"/>
    <p:sldId id="902" r:id="rId63"/>
    <p:sldId id="903" r:id="rId64"/>
    <p:sldId id="916" r:id="rId65"/>
    <p:sldId id="908" r:id="rId66"/>
    <p:sldId id="907" r:id="rId67"/>
    <p:sldId id="906" r:id="rId68"/>
    <p:sldId id="905" r:id="rId69"/>
    <p:sldId id="904" r:id="rId70"/>
    <p:sldId id="912" r:id="rId71"/>
    <p:sldId id="918" r:id="rId72"/>
    <p:sldId id="923" r:id="rId73"/>
    <p:sldId id="914" r:id="rId74"/>
    <p:sldId id="911" r:id="rId75"/>
    <p:sldId id="928" r:id="rId76"/>
    <p:sldId id="927" r:id="rId77"/>
    <p:sldId id="926" r:id="rId78"/>
    <p:sldId id="925" r:id="rId79"/>
    <p:sldId id="890" r:id="rId80"/>
    <p:sldId id="891" r:id="rId81"/>
    <p:sldId id="892" r:id="rId82"/>
    <p:sldId id="871" r:id="rId83"/>
    <p:sldId id="878" r:id="rId84"/>
    <p:sldId id="879" r:id="rId85"/>
    <p:sldId id="850" r:id="rId86"/>
    <p:sldId id="881" r:id="rId87"/>
    <p:sldId id="880" r:id="rId88"/>
    <p:sldId id="889" r:id="rId89"/>
    <p:sldId id="893" r:id="rId90"/>
    <p:sldId id="851" r:id="rId91"/>
    <p:sldId id="894" r:id="rId92"/>
    <p:sldId id="934" r:id="rId93"/>
    <p:sldId id="953" r:id="rId94"/>
    <p:sldId id="656" r:id="rId95"/>
    <p:sldId id="960" r:id="rId96"/>
    <p:sldId id="961" r:id="rId97"/>
    <p:sldId id="933" r:id="rId98"/>
    <p:sldId id="952" r:id="rId99"/>
    <p:sldId id="940" r:id="rId100"/>
    <p:sldId id="957" r:id="rId101"/>
    <p:sldId id="958" r:id="rId102"/>
    <p:sldId id="935" r:id="rId103"/>
    <p:sldId id="962" r:id="rId104"/>
    <p:sldId id="937" r:id="rId105"/>
    <p:sldId id="942" r:id="rId106"/>
    <p:sldId id="936" r:id="rId107"/>
    <p:sldId id="963" r:id="rId108"/>
    <p:sldId id="973" r:id="rId109"/>
    <p:sldId id="972" r:id="rId110"/>
    <p:sldId id="974" r:id="rId111"/>
    <p:sldId id="658" r:id="rId112"/>
    <p:sldId id="971" r:id="rId113"/>
    <p:sldId id="966" r:id="rId114"/>
    <p:sldId id="943" r:id="rId1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003399"/>
    <a:srgbClr val="FF3300"/>
    <a:srgbClr val="993300"/>
    <a:srgbClr val="953735"/>
    <a:srgbClr val="0000CC"/>
    <a:srgbClr val="FF6600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87006" autoAdjust="0"/>
  </p:normalViewPr>
  <p:slideViewPr>
    <p:cSldViewPr>
      <p:cViewPr varScale="1">
        <p:scale>
          <a:sx n="77" d="100"/>
          <a:sy n="77" d="100"/>
        </p:scale>
        <p:origin x="4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1145-5EA6-4DBD-91E0-AA8E022854F1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7A4BB-5777-4894-9480-9E79FA6567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A4BB-5777-4894-9480-9E79FA656721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28384" y="6381328"/>
            <a:ext cx="946448" cy="365125"/>
          </a:xfrm>
        </p:spPr>
        <p:txBody>
          <a:bodyPr/>
          <a:lstStyle/>
          <a:p>
            <a:fld id="{E8F5F9CF-07B7-477D-A281-7E4AD01A3CDD}" type="datetime1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5733256"/>
            <a:ext cx="6984776" cy="365125"/>
          </a:xfrm>
        </p:spPr>
        <p:txBody>
          <a:bodyPr/>
          <a:lstStyle>
            <a:lvl1pPr marL="0" indent="0" algn="just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9552" y="6309320"/>
            <a:ext cx="44239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C39-C785-4E07-9D5A-4C0ADAFCF5A9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5743-2D3A-443B-80C0-0854FD348B06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943B6CEB-E94E-46B9-BCB5-66C4E13FB28A}" type="datetime1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2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E75-9A6A-43BC-B923-6BCCB8C2D39A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2BED-C6B6-44DA-9C10-D205290F0F47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43B9-263A-485B-A602-C9D106F17F4B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070-BF29-4F27-9BD2-DCC461985602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F2C4-20B6-4B6C-B8E3-9027902C565D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ED6-424E-4EDF-87B8-DB786C55B870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79AB-18F7-40A5-B070-A62AB02C3678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75C6-9632-4991-84A0-5DEA2A227E2E}" type="datetime1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pravo.gov.ru/proxy/ips/?searchres=&amp;bpas=cd00000&amp;intelsearch=%CD%E0%EB%EE%E3%EE%E2%FB%E9+%EA%EE%E4%E5%EA%F1+%D0%EE%F1%F1%E8%E9%F1%EA%EE%E9+%D4%E5%E4%E5%F0%E0%F6%E8%E8,+%F7%E0%F1%F2%FC+%E2%F2%EE%F0%E0%FF&amp;sort=-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rf.info/tk/241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rf.info/tk/80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86809" cy="1143008"/>
          </a:xfrm>
        </p:spPr>
        <p:txBody>
          <a:bodyPr>
            <a:noAutofit/>
          </a:bodyPr>
          <a:lstStyle/>
          <a:p>
            <a:pPr algn="r"/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endParaRPr lang="ru-RU" sz="31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572560" cy="3286148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r">
              <a:spcBef>
                <a:spcPts val="600"/>
              </a:spcBef>
            </a:pPr>
            <a:r>
              <a:rPr lang="ru-RU" sz="5400" b="1" cap="all" dirty="0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Особенности</a:t>
            </a:r>
            <a:endParaRPr lang="ru-RU" sz="54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ru-RU" sz="54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   управления МКД</a:t>
            </a:r>
          </a:p>
          <a:p>
            <a:pPr algn="r">
              <a:spcBef>
                <a:spcPts val="600"/>
              </a:spcBef>
            </a:pPr>
            <a:r>
              <a:rPr lang="ru-RU" sz="54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ТСН/ТСЖ</a:t>
            </a:r>
          </a:p>
          <a:p>
            <a:pPr algn="r">
              <a:spcBef>
                <a:spcPts val="600"/>
              </a:spcBef>
            </a:pPr>
            <a:r>
              <a:rPr lang="ru-RU" sz="2800" b="1" cap="all" dirty="0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Часть </a:t>
            </a:r>
            <a:r>
              <a:rPr lang="ru-RU" sz="28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5877272"/>
            <a:ext cx="8358246" cy="365125"/>
          </a:xfrm>
        </p:spPr>
        <p:txBody>
          <a:bodyPr/>
          <a:lstStyle/>
          <a:p>
            <a:r>
              <a:rPr lang="ru-RU" dirty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</a:p>
          <a:p>
            <a:endParaRPr lang="ru-RU" dirty="0"/>
          </a:p>
        </p:txBody>
      </p:sp>
      <p:pic>
        <p:nvPicPr>
          <p:cNvPr id="6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val="3147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759962" cy="114300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ТОВАРИЩЕСТВО СОБСТВЕННИКОВ ЖИЛЬЯ</a:t>
            </a:r>
            <a:endParaRPr lang="ru-RU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является одним из </a:t>
            </a: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способов управления</a:t>
            </a:r>
            <a:r>
              <a:rPr lang="ru-RU" sz="2400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ч.2 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 управления МКД должен быть выбран на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и реализован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ч.3,4 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6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Основания для признания способа управления МКД </a:t>
            </a:r>
          </a:p>
          <a:p>
            <a:pPr>
              <a:lnSpc>
                <a:spcPct val="120000"/>
              </a:lnSpc>
              <a:buNone/>
            </a:pPr>
            <a:r>
              <a:rPr lang="ru-RU" sz="26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товариществом собственников жилья реализованным: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в МКД направили в уполномоченный федеральный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 исполнительной власти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документы, необходимые для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госрегистрации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абз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 3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2 п. 3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проведения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органом местного самоуправления открытого конкурса по отбору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для управления МКД, утвержденных 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постановлением</a:t>
            </a:r>
          </a:p>
          <a:p>
            <a:pPr>
              <a:lnSpc>
                <a:spcPct val="120000"/>
              </a:lnSpc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Правительства РФ от 6 февраля 2006 г. № 75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членов ревизионной комиссии: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ежегодные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ревизионные мероприятия,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направленные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контролирование деятельности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ТСЖ;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регулярный контроль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исполнением расходной сметы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постоянное наблюдение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правильностью начисления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обязательных платежей, а также установления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размера;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100</a:t>
            </a:fld>
            <a:endParaRPr 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правильность начисления и уплаты 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налоговых обязательств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 а также своевременности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расчетов с подрядчиками и РСО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 за деятельностью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Правления, ведением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делопроизводства и своевременным рассмотрением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заявлений от жильцов;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проведение инвентаризации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 наблюдение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правильностью оформления гражданско-правовых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сделок.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101</a:t>
            </a:fld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составляет следующие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документы: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о смете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доходов и расходов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предстоящий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год;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отчет о финансовой деятельности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размерах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обязательных платежей и взносов;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по результатам проверки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годовой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бухгалтерской (финансовой) отчетности ТСЖ;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иные документы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сопровождающие деятельность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(ревизора) ТСЖ.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102</a:t>
            </a:fld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собрание членов ТСЖ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ст.145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утверждает заключение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(ревизора) товарищества по результатам проверки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годовой бухгалтерской (финансовой) отчетности ТСЖ;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рассматривает жалобы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действия Правления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товарищества, председателя Правления 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(ревизора).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103</a:t>
            </a:fld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несогласия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с выводами ревизионной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комиссии, члены 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вправе не утверждать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такое заключение.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Вопрос о рассмотрении жалоб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действия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находится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компетенции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членов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104</a:t>
            </a:fld>
            <a:endParaRPr 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Способы реализации данного права:</a:t>
            </a:r>
          </a:p>
          <a:p>
            <a:pPr lvl="0"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обжалование решения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членов ТСЖ </a:t>
            </a:r>
          </a:p>
          <a:p>
            <a:pPr lvl="0"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 утверждении заключения ревизионной комиссии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судебном порядке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удовлетворения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судом заявленных требований,</a:t>
            </a:r>
          </a:p>
          <a:p>
            <a:pPr lvl="0"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проведение общего собрания членов ТСЖ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проведения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повторной проверки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годовой бухгалтерской (финансовой) отчетности ТСЖ;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105</a:t>
            </a:fld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инициирование общего собрания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</a:t>
            </a:r>
          </a:p>
          <a:p>
            <a:pPr lvl="0"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рассмотрение жалоб на действия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комиссии.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вопрос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проведении повторной проверки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годовой бухгалтерской (финансовой) отчетности ТСЖ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также должен рассматриваться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общим собранием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товарищества.</a:t>
            </a:r>
          </a:p>
          <a:p>
            <a:pPr>
              <a:spcAft>
                <a:spcPts val="12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106</a:t>
            </a:fld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итогам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рассмотрения жалоб на действия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и о проведении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повторной проверки годовой бухгалтерской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(финансовой) отчетности ТСЖ,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принимается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большинством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от общего числа голосов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на общем собрании членов ТСЖ.</a:t>
            </a:r>
          </a:p>
          <a:p>
            <a:pPr>
              <a:spcAft>
                <a:spcPts val="12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107</a:t>
            </a:fld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заседания ревизионной комиссии выносятся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рассмотрение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вопросы, касающиеся деятельности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комиссии.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Заседания созываются 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плановом порядке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комиссии, но могут проводиться и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экстренном порядке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этого потребует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любой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числа 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комиссии. 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108</a:t>
            </a:fld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Ход всех заседаний комиссии заносится в протокол.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этому документу должны иметь бессрочный доступ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члены ТСЖ, обладая при этом правом снятия копии.</a:t>
            </a:r>
          </a:p>
          <a:p>
            <a:pPr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109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759962" cy="114300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ТОВАРИЩЕСТВО СОБСТВЕННИКОВ ЖИЛЬЯ</a:t>
            </a:r>
            <a:endParaRPr lang="ru-RU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Создание, структура  и деятельность ТСЖ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регламентируется   Разделом </a:t>
            </a:r>
            <a:r>
              <a:rPr lang="en-US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18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1) Собственники помещений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одном МКД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могут создать только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одно ТСЖ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ТСЖ -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некоммерческая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организация. Члены ТСЖ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могут получать прибыль.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21074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протоколу заседания ревизионной комиссии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должны иметь доступ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все члены ТСЖ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Целесообразно решением общего собрания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утвердить положение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ревизионной комиссии или максимально подробно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прописать деятельность ревизионной комиссии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Уставе ТСЖ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110</a:t>
            </a:fld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ревизионной комиссии, а также протоколы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заседаний,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хранятся в правлении ТСЖ и у председателя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ревизионной комиссии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могут храниться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ином месте, определенном решением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членов ТСЖ.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переизбрании председателя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ревизионной комиссии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передать эти документы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вновь избранному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ревизионной комиссии.</a:t>
            </a:r>
          </a:p>
          <a:p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111</a:t>
            </a:fld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 хранения заключений ревизионной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комиссии (ревизора) ТСЖ.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Сроки хранения документов, образующихся в процессе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юридического лица, определены приказом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Минкультуры РФ от 25 августа 2010 г.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558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хранить документы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составленные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комиссией (ревизором) ТСЖ,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постоянно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112</a:t>
            </a:fld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Досрочно полномочия члена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прекращаются:</a:t>
            </a:r>
          </a:p>
          <a:p>
            <a:pPr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общего собрания 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ТСЖ, которое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вправе досрочно прекратить полномочия одного,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нескольких или всех членов ревизионной комиссии;</a:t>
            </a:r>
          </a:p>
          <a:p>
            <a:pPr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собственному желанию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 комиссии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письменного заявления;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автоматически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случае прекращения членства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ТСЖ.</a:t>
            </a:r>
          </a:p>
          <a:p>
            <a:pPr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113</a:t>
            </a:fld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108520" y="1628800"/>
            <a:ext cx="8892480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Семинар вела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</a:p>
          <a:p>
            <a:endParaRPr lang="ru-RU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2699792" y="5085184"/>
            <a:ext cx="6444208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13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678198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Органами управления  ТСЖ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являются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общее собрание членов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и </a:t>
            </a:r>
          </a:p>
          <a:p>
            <a:pPr>
              <a:spcBef>
                <a:spcPts val="600"/>
              </a:spcBef>
              <a:spcAft>
                <a:spcPts val="2400"/>
              </a:spcAft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Правление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товарищества.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Общее собрание членов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 является 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высшим органом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 является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исполнительным органом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товарищества,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подотчетным общему собранию 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товарищества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ст.147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Правление 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избирается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числа членов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общим собранием членов ТСЖ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срок, установленный Уставом, но не более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чем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два года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ст.147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установить в Уставе, что: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кандидатуры на выборы в состав Правления могут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предлагаться любым собственником-членом ТСЖ 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за 10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общего собрания;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список кандидатов в Правление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представляется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проекта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10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собрания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материалах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готовит Правление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отчетно-выборного собрания.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Численный состав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членов Правления устанавливается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общим собранием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ТСЖ.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количество членов ТСЖ невелико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(например,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двадцати собственников), то Правление можно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избирать, его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функцию будет исполнять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общее собрание 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Оно же и избирает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правления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Общее собрание членов ТСЖ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любой момент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прекратить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любого члена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или всего состава Правления 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избрать новый состав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Правления.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В случае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досрочного выбытия всех членов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из его состава,  Правление 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полном составе переизбирается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общим собранием членов ТСЖ на новый срок.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720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досрочного выбытия члена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довыборах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Правление должен быть вынесен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общее собрание 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</a:t>
            </a:r>
          </a:p>
          <a:p>
            <a:pPr marL="457200" indent="-457200">
              <a:spcBef>
                <a:spcPts val="600"/>
              </a:spcBef>
              <a:buAutoNum type="arabicParenR" startAt="8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 Правления временно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(до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утверждения общим собранием членов ТСЖ) назначать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нового члена Правления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взамен выбывшего.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Избранный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(или временно назначенный Правлением)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член Правления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остается в должности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 истечения срока выбывшего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 Правления.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общего собрания собственников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создании ТСЖ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повестку дня включаются вопросы </a:t>
            </a:r>
          </a:p>
          <a:p>
            <a:pPr>
              <a:spcAft>
                <a:spcPts val="1200"/>
              </a:spcAft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Правления и председателя ТСЖ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 же время выбор Правления и председателя ТСЖ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отнесен к компетенции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общего собрания членов ТСЖ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2 ст. 145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ч.ч. 2-3 ст. 147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</a:t>
            </a: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правоспособность органов управления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возникает с момента его создания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т.е.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регистрации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Регистрирующий орган откажет в регистрации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ТСЖ, если в заявлении о регистрации ТСЖ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будет указан исполнительный орган.</a:t>
            </a:r>
            <a:endParaRPr lang="ru-RU" sz="2400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 регистрирующий орган не считает выбор Правления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неуполномоченными лицами основанием 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отказа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регистрации ТСЖ.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отсутствием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иного правового механизма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выбора Правления ТСЖ при его создании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рекомендуется включать эти вопросы в повестку дня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ОСС о создании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 </a:t>
            </a:r>
            <a:r>
              <a:rPr lang="ru-RU" sz="22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188-ФЗ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«Жилищный кодекс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Российской Федерации".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«Гражданский кодекс Российской Федерации (часть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первая)» от 30.11.1994 </a:t>
            </a:r>
            <a:r>
              <a:rPr lang="ru-RU" sz="22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№51-ФЗ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(ред. от 28.03.2017)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08.08.2001 </a:t>
            </a:r>
            <a:r>
              <a:rPr lang="ru-RU" sz="22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129-ФЗ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государственной регистрации юридических лиц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индивидуальных предпринимателей». 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правления ТСЖ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148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457200" indent="-457200">
              <a:buAutoNum type="arabicParenR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соблюдение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товариществом законодательства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требований Устава;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своевременным внесением членами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установленных обязательных платежей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взносов;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или заключение договоров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управление;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заключение договоров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обслуживание,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 и ремонт ОИ;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составление смет доходов и расходов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год и отчетов о финансовой деятельности,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их общему собранию членов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для утверждения;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наем работников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для обслуживания 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увольнение их;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ведение реестра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членов ТСЖ, делопроизводства,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бухгалтерского учета и бухгалтерской отчетности;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созыв и проведение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собрания членов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выполнение иных вытекающих из Устава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обязанностей.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1484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компетенцию также Правления входят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планирование деятельности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управлению</a:t>
            </a:r>
            <a:r>
              <a:rPr lang="ru-RU" sz="2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МКД;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ведение технической  и иной 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документации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МКД;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проведение технических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осмотров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ОИ;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составление перечня необходимых работ по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ремонту и содержанию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ОИ;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капитального ремонта и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</a:t>
            </a:r>
            <a:r>
              <a:rPr lang="ru-RU" sz="23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его проведением (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429156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санитарного содержания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МКД и</a:t>
            </a:r>
          </a:p>
          <a:p>
            <a:pPr lvl="0">
              <a:spcAft>
                <a:spcPts val="10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придомовой территории;</a:t>
            </a:r>
          </a:p>
          <a:p>
            <a:pPr lvl="0">
              <a:spcAft>
                <a:spcPts val="10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подготовки ОИ 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сезонной эксплуатации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договоров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поставку коммунальных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ресурсов, контроль за соблюдением условий </a:t>
            </a:r>
          </a:p>
          <a:p>
            <a:pPr lvl="0">
              <a:spcAft>
                <a:spcPts val="10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заключенных договоров;</a:t>
            </a:r>
          </a:p>
          <a:p>
            <a:pPr lvl="0">
              <a:spcAft>
                <a:spcPts val="10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обеспечение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потребителей ЖУ и КУ;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количеством и качеством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предоставляемых услуг.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Члены правления должны: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вести 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сменой нанимателей,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арендаторов помещений в МКД;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контролировать сбор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средств на содержание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 ОИ;</a:t>
            </a:r>
          </a:p>
          <a:p>
            <a:pPr lvl="0">
              <a:spcBef>
                <a:spcPts val="600"/>
              </a:spcBef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принимать меры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взысканию задолженностей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оплате ЖКУ;</a:t>
            </a:r>
          </a:p>
          <a:p>
            <a:pPr lvl="0">
              <a:buFontTx/>
              <a:buChar char="-"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572032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рассматривать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предложения, заявления и жалобы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граждан, проживающих в МКД и принимать по ним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соответствующие меры;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контроль и оценку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ОИ дома;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контроль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расходами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содержание  и ремонт ОИ;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осуществлять контроль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использованием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892480" cy="464347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заключаемых ТСЖ договоров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могут быть</a:t>
            </a:r>
          </a:p>
          <a:p>
            <a:pPr marL="514350" indent="-514350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предметом обсуждения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членами Правления (крупные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сделки), 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подписывать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имени ТСЖ любой договор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вправе только председатель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или лицо,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которому председатель выдал на это доверенность.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Правление  ТСЖ при заключении договора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управляющим или управляющей компанией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имеет право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передавать полностью или частично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контрольные функции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Правление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имеет право распоряжаться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средствами товарищества, находящимися на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счете в банке, в соответствии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финансовым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Порядок распоряжения средствами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товарищества,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находящимися на счетах в банке утверждается</a:t>
            </a:r>
          </a:p>
          <a:p>
            <a:pPr>
              <a:spcBef>
                <a:spcPts val="600"/>
              </a:spcBef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общим собранием членов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 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Правление товарищества может распоряжаться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средствами товарищества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превышением расходов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предусмотренным финансовым планом, только 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чрезвычайных ситуациях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только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согласия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ревизионной комиссии (ревизора) или общего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собрания.</a:t>
            </a: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356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Постановление Правительства РФ от 13.08.2006г.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№491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утверждении Правил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правил изменения размера платы за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ремонту общего имущества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многоквартирном доме  ненадлежащего качества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с  перерывами, превышающими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установленную продолжительность».</a:t>
            </a:r>
          </a:p>
          <a:p>
            <a:pPr>
              <a:lnSpc>
                <a:spcPct val="120000"/>
              </a:lnSpc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Правление ТСЖ вправе принимать решения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всем вопросам деятельности товарищества,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исключением вопросов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отнесенных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исключительной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компетенции ОСС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компетенции общего собрания членов ТСЖ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 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ст.147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 не наделено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самостоятельным</a:t>
            </a:r>
          </a:p>
          <a:p>
            <a:pPr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правом инициировать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проведение ОСС в МКД.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состоит из собственников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ст.118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РФ, 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ч.2 ст.147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которые 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 своего имени вправе инициировать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 в любое время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ч.2 ст.45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Заседание 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созывается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Правления в сроки,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установленные Уставом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 ст.147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 правомочно принимать решения,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на заседании Правления присутствует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пятьдесят процентов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числа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Правления. 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Правления принимаются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простым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большинством голосов от общего числа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голосов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членов,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заседании, если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большее число голосов для принятия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таких решений не предусмотрено Уставом.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принятые Правлением, оформляются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протоколом заседания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 и подписываются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 Правления, секретарем заседания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ст.147 ЖК РФ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678198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Заседания Правления ТСЖ могут проходить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графику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созываться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председателем Правления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то время и в том месте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будут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периодически определяться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большинством членов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товарищества.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Целесообразно заседания Правления созываются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реже одного раза в три месяца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678198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Если заседания Правления проходят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 графику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уведомления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них должны направляться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каждому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члену Правления по почте, вручаться лично или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иным способом, установленным Уставом ТСЖ, 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позднее, чем за три рабочих дня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даты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заседания.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уведомлении должны быть указаны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время, место и  темы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повестки дня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заседания Правления.</a:t>
            </a:r>
          </a:p>
          <a:p>
            <a:pPr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В решении Правления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указывается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кто и как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членов Правления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голосовал по каждому вопросу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 дня заседания.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Протоколы заседаний и решения Правления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пронумеровываются, прошнуровываются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них ставится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печать ТСЖ.  </a:t>
            </a:r>
          </a:p>
          <a:p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Протоколы заседаний и решения Правления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хранятся постоянно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пока существует ТСЖ.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</a:t>
            </a:r>
            <a:r>
              <a:rPr lang="ru-RU" sz="2400" b="1" i="1" dirty="0" smtClean="0"/>
              <a:t> 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имеют право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свободно посещать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любые заседания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600" b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СИТУАЦИЯ:</a:t>
            </a: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или председатель Правления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были переизбраны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истечении двух лет.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Законна ли деятельность Правления ТСЖ в дальнейшем?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практика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само по себе истечение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предельного срока избрания Правления и председателя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ТСЖ, установленного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ст.ст. 147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149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Уставом,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влечет за собой правовых последствий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такие последствия прямо не предусмотрены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ни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законом,ни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Уставом товарищества.</a:t>
            </a:r>
          </a:p>
          <a:p>
            <a:pPr>
              <a:spcAft>
                <a:spcPts val="1200"/>
              </a:spcAft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Истечение срока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который в соответствии с законом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Уставом избираются Правление и председатель ТСЖ,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основанием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возбуждения процедуры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созыва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собрания членов товарищества с целью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избрания нового состава Правления и его председателя,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но не прекращения полномочий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этих исполнительных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органов 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аппеляционное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определение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Санкт-Петербургского городского суда от 16 мая 2012 г.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33-5857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42915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Постановление Правительства РФ от  15.05.2013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416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25.12.2015) «О порядке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домами»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Постановление Правительства РФ от 03.04.2013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290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"О минимальном перечне услуг и работ,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обеспечения надлежащего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доме, и порядке их оказания и выполнения"</a:t>
            </a:r>
          </a:p>
          <a:p>
            <a:pPr>
              <a:buNone/>
            </a:pPr>
            <a:endParaRPr lang="ru-RU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прописать в Уставе товарищества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и полномочия Правления и 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Правления  ТСЖ 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истечении установленных сроков.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892480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Членом Правления ТСЖ может быть только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помещения в МКД.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Член правления ТСЖ не может совмещать свою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в Правлении с работой в ТСЖ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трудовому договору.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Член правления ТСЖ не может 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поручать, доверять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другому лицу или иным образом возлагать на него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исполнение 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своих обязанностей члена правления.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ст.147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 РФ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членом Правления не может являться лицо, с которым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заключило договор управления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МКД; 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членом Правления не может являться лицо,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занимающее 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должность в органах управления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с которой ТСЖ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заключило договор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управления; 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членом Правления не может являться 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 </a:t>
            </a:r>
          </a:p>
          <a:p>
            <a:pPr lvl="0"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ревизионной комиссии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(ревизор) 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  членам Правления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Общее собрание членов  ТСЖ может установить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 денежного вознаграждения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Правления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11 ч. 2 ст. 145 ЖК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Решение о поощрении членов Правления принимается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простым большинством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от общего числа голосов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на общем собрании членов ТСЖ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их представителей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ст.146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Решение общего собрания членов ТСЖ должно быть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однозначным, в нём точно определяется сумма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и порядок её выплаты.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Между членами правления и ТСЖ могут быть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гражданско-правовые отношения</a:t>
            </a:r>
            <a:r>
              <a:rPr lang="ru-RU" sz="2400" dirty="0" smtClean="0"/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 поводу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оказания возмездных услуг, не требующие заключения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письменного договора.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Работа Правление ТСЖ не регулярна и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считается трудовой функцией.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Финансирование вознаграждения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Правления ТСЖ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производиться из средств ТСЖ, которыми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распоряжается правление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соответствии с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финансовым планом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(п. 4 ст. 151 ЖК). 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смете доходов/расходов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и финансовом плане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специальный раздел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«Вознаграждение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Правления и председателя правления ТСЖ».</a:t>
            </a: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выплаты вознаграждения членам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ТСЖ:</a:t>
            </a:r>
          </a:p>
          <a:p>
            <a:pPr marL="457200" lvl="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избрании Правления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 оформленные</a:t>
            </a:r>
          </a:p>
          <a:p>
            <a:pPr marL="457200" lvl="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протоколом общего собрания членов ТСЖ;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решение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определении размера вознаграждения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Правления ТСЖ, оформленное протоколом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членов ТСЖ;</a:t>
            </a:r>
          </a:p>
          <a:p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утвержденная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смета доходов и расходов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текущий год, в которой указан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специальный раздел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вознаграждению членов Правления;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принятый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финансовый план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со сметой доходов и расходов ТСЖ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текущий год.</a:t>
            </a:r>
          </a:p>
          <a:p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на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общем собрании членов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было решено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назначить поощрение членам правления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освободить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их от оплаты части расходов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содержанию  ОИ:</a:t>
            </a:r>
          </a:p>
          <a:p>
            <a:pPr marL="457200" lvl="0" indent="-457200">
              <a:spcAft>
                <a:spcPts val="1200"/>
              </a:spcAft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Включите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сумму вознаграждения в смету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расходов;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начислите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страховые взносы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высчитайте НДФЛ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сообщите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невозможности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удержать налог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налогоплательщику и налоговому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органу.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 как доход выплачивается не в денежной форме,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удержать НДФЛ нельзя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должно предоставить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налогоплательщикам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налоговому органу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данные о суммах дохода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налога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1 марта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следующего года –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передать справку по форме 2-НДФЛ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п.5 ст.226 НК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Налогоплательщик обязан уплатить НДФЛ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самостоятельно!</a:t>
            </a: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214554"/>
            <a:ext cx="8715436" cy="4286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Постановление Правительства РФ от  06.05.2011 </a:t>
            </a:r>
          </a:p>
          <a:p>
            <a:pPr>
              <a:lnSpc>
                <a:spcPct val="120000"/>
              </a:lnSpc>
              <a:buNone/>
            </a:pPr>
            <a:r>
              <a:rPr lang="ru-RU" sz="88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354 </a:t>
            </a: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"О  предоставлении 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 собственникам и пользователям  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многоквартирных домах и жилых домов".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Постановление Правительства РФ от 23.09.2010 </a:t>
            </a:r>
          </a:p>
          <a:p>
            <a:pPr>
              <a:lnSpc>
                <a:spcPct val="120000"/>
              </a:lnSpc>
              <a:buNone/>
            </a:pPr>
            <a:r>
              <a:rPr lang="ru-RU" sz="88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731 </a:t>
            </a: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27.09.2014) "Об  утверждении стандарта 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раскрытия информации организациями,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осуществляющими деятельность в сфере управления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8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домами".</a:t>
            </a:r>
          </a:p>
          <a:p>
            <a:pPr>
              <a:buNone/>
            </a:pPr>
            <a:endParaRPr lang="ru-RU" sz="8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500" dirty="0" smtClean="0"/>
          </a:p>
          <a:p>
            <a:pPr lvl="0">
              <a:buNone/>
            </a:pPr>
            <a:r>
              <a:rPr lang="ru-RU" sz="2500" b="1" i="1" dirty="0" smtClean="0">
                <a:solidFill>
                  <a:srgbClr val="800000"/>
                </a:solidFill>
              </a:rPr>
              <a:t> </a:t>
            </a:r>
            <a:endParaRPr lang="ru-RU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397427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Правления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обязаны действовать в интересах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большинства собственников, и несут перед ними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ответственность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свои действия и решения.</a:t>
            </a:r>
          </a:p>
          <a:p>
            <a:pPr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несет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ответственность за убытки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причиненные товариществу, как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неэффективным</a:t>
            </a:r>
          </a:p>
          <a:p>
            <a:pPr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и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нанесением вреда ОИ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собственникам помещений,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являющихся членами ТСЖ.</a:t>
            </a:r>
          </a:p>
          <a:p>
            <a:pPr>
              <a:buNone/>
            </a:pPr>
            <a:r>
              <a:rPr lang="ru-RU" sz="2400" b="1" i="1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286280" cy="128588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ПРАВЛЕНИЯ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  ТСЖ избирает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 своего состава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Правления, если его избрание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отнесено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компетенции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общего собрания членов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ч.2 ст.145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 ст.147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Правления ТСЖ избирается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установленный Уставом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tooltip="Статья 149 ЖК РФ"/>
              </a:rPr>
              <a:t>ст.149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Ст.149 ЖК РФ: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Правления ТСЖ: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обеспечивает выполнение решений Правления;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 право давать указания и распоряжения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всем должностным лицам ТСЖ, исполнение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для указанных лиц обязательно;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действует без доверенности от имени ТСЖ;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платежные документы и совершает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сделки,   которые  не требуют обязательного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одобрения Правлением или общим собранием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разрабатывает и выносит на утверждение общего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членов ТСЖ правила внутреннего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распорядка в отношении работников, в обязанности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входят содержание и ремонт ОИ в МКД, 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разрабатывает и выносит на утверждение общего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членов ТСЖ положение об оплате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труда указанных работников, утверждение иных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внутренних документов товарищества,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установленных Уставом и решениями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членов 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Правления имеет право: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открывать расчетные и иные счета в кредитных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учреждениях;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распоряжаться имуществом ТСЖ, в том числе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денежными средствами, в полном объеме, в соответствии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хозяйственно - финансовым планом;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распоряжаться средствами товарищества,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находящимися на счете в банке, в соответствии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финансовым планом;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заключать договоры от имени товарищества,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на техническую эксплуатацию МКД,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договоры с поставщиками коммунальных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ресурсов;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производить расчеты с физическими и юридическими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лицами за предоставленные ими услуги и выполненные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в соответствии с заключенными договорами;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выдавать доверенности, в том числе с правом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передоверия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286280" cy="128588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ПРАВЛЕНИЯ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Уставом ТСЖ может быть предусмотрена возможность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доверенности на имя других членов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предусматривающей, в том числе,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 подписи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от имени ТСЖ.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Доверенность от имени юридического лица выдается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подписью его руководителя или иного лица,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уполномоченного на это в соответствии с законом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учредительными документами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 4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185.1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ГК РФ 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компетенцию председателя Правления входит: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составление смет доходов и расходов на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соответствующий год товарищества и отчетов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финансовой деятельности, предоставление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общему собранию членов ТСЖ для утверждения;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ведение реестра членов ТСЖ, делопроизводства,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бухгалтерского учета и бухгалтерской отчетности.</a:t>
            </a:r>
          </a:p>
          <a:p>
            <a:pPr lvl="0"/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функции председателя Правления: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контролировать деятельность ТСЖ (вопросы,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касающиеся документации и бухгалтерии, реализации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решений, принятых на собраниях членов ТСЖ);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следить за соблюдением собственниками своих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обязанностей по содержанию и ремонту как ОИ, так и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своих помещений и внутриквартирных инженерных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сетей и оборудования;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642918"/>
            <a:ext cx="3714776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858280" cy="45594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 Федерации;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Гражданский Кодекс Российской Федерации;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ТК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Трудовой Кодекс Российской Федерации;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ГЖН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государственный жилищный надзор;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многоквартирный дом;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товарищество собственников  жилья;</a:t>
            </a:r>
          </a:p>
          <a:p>
            <a:pPr>
              <a:spcBef>
                <a:spcPts val="600"/>
              </a:spcBef>
              <a:buNone/>
            </a:pPr>
            <a:endParaRPr lang="ru-RU" sz="24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>
              <a:buNone/>
            </a:pPr>
            <a:endParaRPr lang="ru-RU" sz="2400" dirty="0" smtClean="0">
              <a:latin typeface="PT Sans" panose="020B0503020203020204" pitchFamily="34" charset="-52"/>
              <a:ea typeface="PT Sans" panose="020B0503020203020204" pitchFamily="34" charset="-52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заключать договоры, содержащие условия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КУ, с лицами, не являющимися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членами ТСЖ (по их просьбе), а также следить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исполнением ими обязательств по договору;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допускать ущемления прав собственников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устранять возникающие конфликты;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следить за санитарным состоянием помещений,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входящих в состав ОИ.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Целесообразно полный перечень полномочий,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которыми наделяется председатель ТСЖ, изложить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Уставе ТСЖ, утверждаемом на общем собрании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 помещений в МКД при создании ТСЖ. 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председателя Правления ТСЖ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оплачивается.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 Затраты на выплату вознаграждения членам</a:t>
            </a:r>
          </a:p>
          <a:p>
            <a:pPr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и председателю правления ТСЖ, </a:t>
            </a:r>
          </a:p>
          <a:p>
            <a:pPr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 также источники финансирования этих затрат</a:t>
            </a:r>
          </a:p>
          <a:p>
            <a:pPr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устанавливаются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сметой доходов и расходов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ТСЖ </a:t>
            </a:r>
          </a:p>
          <a:p>
            <a:pPr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год</a:t>
            </a:r>
            <a:r>
              <a:rPr lang="ru-RU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ч.1 ст.137</a:t>
            </a:r>
            <a:r>
              <a:rPr lang="ru-RU" sz="23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п.8.1 ч.2 ст.145 ЖК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 В проект сметы включаются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годовой и помесячный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размер вознаграждения членам и председателю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Правления, расходы на уплату соответствующих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налогов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Ревизионная комиссия (ревизор) ТСЖ представляет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собранию членов ТСЖ свое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 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подготовленной Правлением годовой смете доходов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расходов товарищества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ч.3 ст.150 ЖК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общим собранием членов ТСЖ решения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 «определении размера вознаграждения членов 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ТСЖ, в т. ч. Председателя Правления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товарищества»  должно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предшествовать 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утверждению смет доходов и расходов</a:t>
            </a: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ТСЖ </a:t>
            </a:r>
          </a:p>
          <a:p>
            <a:pPr>
              <a:spcBef>
                <a:spcPts val="600"/>
              </a:spcBef>
              <a:buNone/>
            </a:pPr>
            <a:r>
              <a:rPr lang="ru-RU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соответствующий год.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357718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рекомендуется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источника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вознаграждения членам и председателю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 определять отдельные виды доходов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хозяйственной деятельности ТСЖ: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пени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полученные от неплательщиков,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доходы от рекламы, платежи провайдеров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пользование элементами общего имущества МКД;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доходы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выполнения работниками ТСЖ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индивидуальных заказов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услуг и работ,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связанных с содержанием и ремонтом ОИ.</a:t>
            </a:r>
          </a:p>
          <a:p>
            <a:pPr>
              <a:spcBef>
                <a:spcPts val="600"/>
              </a:spcBef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Обоснование, почему это не рекомендуется: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Установленные 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ч.14 ст.155 ЖК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пени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являются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разновидностью законной неустойки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332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Пени причитаются ТСЖ как юридическому лицу,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являющемуся стороной денежных обязательств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оплате обязательных платежей и взносов 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являются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переменной величиной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Отнесение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сдачи в аренду и в наем части ОИ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п.3 ч.2 ст.152 ЖК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к видам хозяйственной деятельности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 не означает, что данные средства могут попадать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разряд "средств ТСЖ"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ч. 2 ст. 151 ЖК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понятие «общее имущество собственников»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равнозначно понятию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«имущество ТСЖ»;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передаче иным лицами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возмездное или безвозмездное пользование ОИ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прерогативой ОСС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не общего собрания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ТСЖ;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ОСС может принять решение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уполномочить ТСЖ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помещений заключать договоры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использовании общего имущества на условиях,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определенных решением ОСС. </a:t>
            </a:r>
          </a:p>
          <a:p>
            <a:pPr>
              <a:spcBef>
                <a:spcPts val="60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Арендодателем являются собственники </a:t>
            </a:r>
          </a:p>
          <a:p>
            <a:pPr>
              <a:spcBef>
                <a:spcPts val="60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, а ТСЖ - только уполномоченный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представитель собственников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Средства от использования части ОИ могут быть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ОСС.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Поступления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возмездным договорам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между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работниками ТСЖ и собственниками в МКД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нерегулярные,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зависят от спроса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данные услуги.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Такая привязка ставит под сомнение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регулярность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 вознаграждения членам и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Правления 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642918"/>
            <a:ext cx="3714776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00240"/>
            <a:ext cx="8542351" cy="463093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 МКД;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жилищные услуги, предоставляемые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в МКД;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услуги, предоставляемые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в МКД;</a:t>
            </a:r>
          </a:p>
          <a:p>
            <a:pPr>
              <a:buNone/>
            </a:pPr>
            <a:endParaRPr lang="ru-RU" sz="24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>
              <a:buNone/>
            </a:pPr>
            <a:endParaRPr lang="ru-RU" sz="2400" dirty="0" smtClean="0">
              <a:latin typeface="PT Sans" panose="020B0503020203020204" pitchFamily="34" charset="-52"/>
              <a:ea typeface="PT Sans" panose="020B0503020203020204" pitchFamily="34" charset="-52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Зарплата председателя ТСЖ и расходы 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«содержание ТСЖ»  относятся к расходам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4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управление МКД являются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составной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частью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расходов на содержание и ремонт МКД.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Такие расходы распределяются 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членов ТСЖ, 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на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не являющихся членами ТСЖ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ч.1 ст.137 ЖК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49636" cy="44291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ПИСЬМО МИНТРУДА РОССИИ ОТ 22.01.2015 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174/ ООГ62</a:t>
            </a:r>
            <a:endParaRPr lang="ru-RU" sz="2400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Статьей 16 ТК РФ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предусмотрено, что в случаях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порядке, которые установлены трудовым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и иными нормативно-правовыми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актами, содержащими нормы трудового права,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уставом (положением) организации,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трудовые отношения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возникают на основании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трудового договора, в частности,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результате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избрания на должность.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со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статьей 17 ТК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трудовые отношения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трудового договора в результате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избрания на должность возникают, если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избрание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должность предполагает выполнение </a:t>
            </a:r>
          </a:p>
          <a:p>
            <a:pPr>
              <a:spcAft>
                <a:spcPts val="10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работником определенной трудовой функции.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поскольку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статьями 148 и 149 ЖК РФ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членов Правления ТСЖ и председателя Правления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возложено выполнение определенных функций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этих выборных должностях, то их деятельность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можно отнести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трудовой деятельности 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физического лица.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Если существуют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признаки трудовых отношений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ежемесячное вознаграждение,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должность председателя Правления ТСЖ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штатном расписании,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должностная инструкция,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 даже если с председателем Правления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заключён  трудовой договор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это не исключает трудовые отношения.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УПРАВЛЯЮЩИЙ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Жилищное законодательство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содержит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нормы, обязывающей наличие управляющего</a:t>
            </a:r>
          </a:p>
          <a:p>
            <a:pPr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ТСЖ, однако такая должность и оклад </a:t>
            </a:r>
          </a:p>
          <a:p>
            <a:pPr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могут  быть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утверждены на общем собрании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подп.10 ч.2 ст.145 ЖК 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УПРАВЛЯЮЩИЙ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УПРАВЛЯЮЩИЙ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УПРАВЛЯЮЩИЙ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УПРАВЛЯЮЩИЙ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Руководитель организации имеет право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досрочно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расторгнуть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трудовой договор, предупредив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 этом работодателя (собственника имущества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его представителя) в письменной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форме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чем за один месяц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ст.280 ТК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 – СОБСТВЕННИКИ!</a:t>
            </a:r>
            <a:endParaRPr lang="ru-RU" sz="28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597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совместно владеют, пользуются 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распоряжаются ОИ</a:t>
            </a: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Они </a:t>
            </a: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несут ответственность за надлежащее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законодательством РФ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п.41 ПП РФ 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sz="24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обязаны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выбрать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 управления своим домом и реализовать его.</a:t>
            </a:r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endParaRPr lang="ru-RU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Если с председателем ТСЖ был заключен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срочный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трудовой договор,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должен применяться порядок,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установленный 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84.1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Трудового кодекса РФ.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Пример содержится в апелляционном определении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Московского областного суда от 23.08.2012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33-13622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8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Если с председателем ТСЖ был заключен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гражданско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правовой договор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его расторжение производится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порядке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ст.452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ТСЖ может осуществлять свои функции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вознаграждение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 ч.2 ст. 45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не может приравниваться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заработной плате, и отношения с председателем ТСЖ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являются трудовыми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Арбитражного суда Северо-Западного округа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25.02.2016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Ф07-2685/2016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Досрочное сложение полномочий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ТСЖ: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По инициативе собственников-членов ТСЖ: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подготовить и провести общее собрание членов ТСЖ;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оформить протокол собрания;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во все необходимые инстанции (ИФНС,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ГЖН, банк и так далее) о факте прекращения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полномочий председателя ТСЖ и назначения другого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 на эту должность с приложением копий протокола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и решений членов ТСЖ (при наличии).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ТСЖ избирают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новый состав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Правления,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исключая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кандидатуру действующего председателя.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Новый состав Правления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выбирает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из своего числа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председателя, если Уставом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предусмотрен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Правления на общем собрании членов ТСЖ.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Оформление документов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увольнения, происходит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порядке, установленном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ст.84.1 Трудового кодекса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За причиненный ущерб товариществу  бывший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 понесет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материальную ответственность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ст. 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241 ТК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Факт наличия причинённого ущерба потребуется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доказать. Кроме этого нужно установить его размер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умышленность. Все это делается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только в суде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По инициативе председателя Правления ТСЖ: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подача заявления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предоставленного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позже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двух недель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даты увольнения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ст.80 ТК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Оно оформляется на наименование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конкретного органа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(ТСЖ, выступающего юридическим лицом),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формулировкой причины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(по собственному желанию),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(дня, подачи). Его надлежит подписать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собственноручно, расшифровав фамилию.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5005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отработка.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следующего дня после подачи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заявления отсчитывается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двухнедельный срок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необходимо отработать;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 и выдача документов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Запись в трудовой книжке должна быть  со ссылкой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статью,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которой уволен работник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ст.80 ТК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Выдать документацию (в том числе трудовую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книжку) и произвести расчет с работником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надлежит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день увольнения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Выдачу ТК требуется производить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 роспись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регистрацией в журнале.</a:t>
            </a:r>
          </a:p>
          <a:p>
            <a:pPr>
              <a:spcBef>
                <a:spcPts val="600"/>
              </a:spcBef>
              <a:buNone/>
            </a:pPr>
            <a:endParaRPr lang="ru-RU" sz="22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Если сотрудник не явился за документами, то можно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направить ему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уведомление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 получении трудовой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книжки, либо отправить ее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почтой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заказным письмом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уведомлением.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Если трудовая не выдана в течение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трех дней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он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должен написать заявление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Правление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Если документ задержат, он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вправе подавать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жалобу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Трудовую инспекцию, прокуратуру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или обратиться в суд.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2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88</a:t>
            </a:fld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После увольнения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ТСЖ необходимо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выбрать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нового председателя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сообщить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 все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необходимые инстанции (ИФНС, ГЖН, банк и так далее)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факте прекращения полномочий председателя ТСЖ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назначения другого лица на эту должность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приложением копий протокола собрания и решений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 (при наличии).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357166"/>
            <a:ext cx="3786214" cy="15001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endParaRPr lang="ru-RU" sz="28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2071678"/>
            <a:ext cx="8643997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согласованная деятельность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созданию и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поддержанию благоприятных и безопасных условий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проживания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этом доме, обеспечивающая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надлежащее содержание ОИ, решение вопросов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этим имуществом, а также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предоставление КУ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гражданам, проживающим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этом доме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Сведения о лице, имеющем право имеющего право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без доверенности действовать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юридического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лица, т.е. о председателе ТСЖ должны быть сообщены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налоговый орган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.«л» п.1 ст.5 № 129-ФЗ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Указанные сведения должны быть направлены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трех рабочих дней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ст.  № 129-ФЗ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ПРАВЛЕНИЯ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Как показывает судебная практика, в некоторых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случаях свои полномочия избранный председатель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должен осуществлять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после внесения записи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ЕГРЮЛ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(определение Московского городского суда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09.09.2010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33-28174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91</a:t>
            </a:fld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зависимости от исходных условий экономический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субъект, а значит и ТСЖ, ЖК, ЖСК,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организовать и осуществлять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внутренний 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совершаемых фактов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хозяйственной жизни (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ст.19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Федерального закона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6 декабря 2011 г. 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402-ФЗ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бухгалтерском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учете»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92</a:t>
            </a:fld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подлежит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обязательному аудиту, 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обязано организовать и осуществлять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внутренний контроль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ведения бухгалтерского</a:t>
            </a:r>
          </a:p>
          <a:p>
            <a:pPr>
              <a:spcBef>
                <a:spcPts val="600"/>
              </a:spcBef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составления бухгалтерской отчетности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внутренний контроль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совершаемых фактов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хозяйственной жизни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Функции внутреннего контроля в жилищном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объединении осуществляет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ревизионная комиссия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93</a:t>
            </a:fld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избрания и полномочия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ревизионной комиссии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предусмотрен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ст.ст.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145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150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(ревизор) ТСЖ избирается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общим собранием 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более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чем на 2 года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ст.150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 своего состава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избирает председателя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ревизионной комиссии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ст.150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94</a:t>
            </a:fld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ревизионной комиссии 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могут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входить   члены Правления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Членом комиссии может быть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любой собственник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или нежилого помещения в доме,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где создано ТСЖ, 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вне зависимости от членства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95</a:t>
            </a:fld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Представитель собственника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доверенности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избран ревизором ТСЖ.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Уже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избранный ревизором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может передать свои полномочия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доверенности иному лицу.</a:t>
            </a:r>
          </a:p>
          <a:p>
            <a:pPr marL="457200" indent="-457200"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96</a:t>
            </a:fld>
            <a:endParaRPr 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(ревизор) ТСЖ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ст.150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  <a:endParaRPr lang="ru-RU" sz="24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реже чем 1 раз в год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ревизии финансовой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товарищества;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представляет общему собранию членов  ТСЖ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по результатам проверки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годовой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бухгалтерской (финансовой) отчетности товарищества;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97</a:t>
            </a:fld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представляет общему собранию членов  ТСЖ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о смете доходов и расходов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соответствующий год товарищества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отчет 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финансовой деятельности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размерах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обязательных платежей и взносов;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отчитывается перед общим собранием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своей деятельности.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98</a:t>
            </a:fld>
            <a:endParaRPr 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4143404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ТСЖ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Ревизионная комиссия проверяет: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наличие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утвержденных смет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доходов и расходов;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правильность составления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сметы доходов и расходов,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обоснованность расчетов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конкретным видам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доходов и расходов;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своевременность представления сметы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доходов и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расходов на утверждение членам ТСЖ;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достоверность составления отчетности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исполнению сметы доходов и расходов.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жкх контроль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жкх контроль 1</Template>
  <TotalTime>12359</TotalTime>
  <Words>5260</Words>
  <Application>Microsoft Office PowerPoint</Application>
  <PresentationFormat>Экран (4:3)</PresentationFormat>
  <Paragraphs>1092</Paragraphs>
  <Slides>114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114</vt:i4>
      </vt:variant>
    </vt:vector>
  </HeadingPairs>
  <TitlesOfParts>
    <vt:vector size="121" baseType="lpstr">
      <vt:lpstr>Arial</vt:lpstr>
      <vt:lpstr>Calibri</vt:lpstr>
      <vt:lpstr>Open Sans</vt:lpstr>
      <vt:lpstr>PT Sans</vt:lpstr>
      <vt:lpstr>Times New Roman</vt:lpstr>
      <vt:lpstr>Verdana</vt:lpstr>
      <vt:lpstr>жкх контроль 1</vt:lpstr>
      <vt:lpstr> 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Принятые сокращения</vt:lpstr>
      <vt:lpstr>ВЫ – СОБСТВЕННИКИ!</vt:lpstr>
      <vt:lpstr>УПРАВЛЕНИЕ МКД</vt:lpstr>
      <vt:lpstr>ТОВАРИЩЕСТВО СОБСТВЕННИКОВ ЖИЛЬЯ</vt:lpstr>
      <vt:lpstr>ТОВАРИЩЕСТВО СОБСТВЕННИКОВ ЖИЛЬЯ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ПРАВЛЕНИЕ ТСЖ </vt:lpstr>
      <vt:lpstr> 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 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 УПРАВЛЯЮЩИЙ ТСЖ </vt:lpstr>
      <vt:lpstr> УПРАВЛЯЮЩИЙ ТСЖ </vt:lpstr>
      <vt:lpstr> УПРАВЛЯЮЩИЙ ТСЖ </vt:lpstr>
      <vt:lpstr> УПРАВЛЯЮЩИЙ ТСЖ </vt:lpstr>
      <vt:lpstr> УПРАВЛЯЮЩИЙ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ПРЕДСЕДАТЕЛЬ ПРАВЛЕНИЯ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РЕВИЗИОННАЯ КОМИССИЯ ТСЖ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Соболева Н.В.</dc:creator>
  <cp:lastModifiedBy>Сохранов</cp:lastModifiedBy>
  <cp:revision>1333</cp:revision>
  <cp:lastPrinted>2014-07-29T09:52:18Z</cp:lastPrinted>
  <dcterms:created xsi:type="dcterms:W3CDTF">2014-05-28T11:58:21Z</dcterms:created>
  <dcterms:modified xsi:type="dcterms:W3CDTF">2017-06-19T09:39:09Z</dcterms:modified>
</cp:coreProperties>
</file>