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113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s/slide120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99.xml" ContentType="application/vnd.openxmlformats-officedocument.presentationml.slide+xml"/>
  <Override PartName="/ppt/slides/slide118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07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s/slide121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s/slide119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108.xml" ContentType="application/vnd.openxmlformats-officedocument.presentationml.slide+xml"/>
  <Override PartName="/ppt/slides/slide117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slides/slide106.xml" ContentType="application/vnd.openxmlformats-officedocument.presentationml.slide+xml"/>
  <Override PartName="/ppt/slides/slide115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s/slide122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s/slide116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slides/slide12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4080" r:id="rId1"/>
  </p:sldMasterIdLst>
  <p:notesMasterIdLst>
    <p:notesMasterId r:id="rId125"/>
  </p:notesMasterIdLst>
  <p:sldIdLst>
    <p:sldId id="759" r:id="rId2"/>
    <p:sldId id="760" r:id="rId3"/>
    <p:sldId id="1564" r:id="rId4"/>
    <p:sldId id="1518" r:id="rId5"/>
    <p:sldId id="1031" r:id="rId6"/>
    <p:sldId id="1179" r:id="rId7"/>
    <p:sldId id="1181" r:id="rId8"/>
    <p:sldId id="1519" r:id="rId9"/>
    <p:sldId id="1189" r:id="rId10"/>
    <p:sldId id="979" r:id="rId11"/>
    <p:sldId id="1228" r:id="rId12"/>
    <p:sldId id="1231" r:id="rId13"/>
    <p:sldId id="1515" r:id="rId14"/>
    <p:sldId id="1202" r:id="rId15"/>
    <p:sldId id="1229" r:id="rId16"/>
    <p:sldId id="1207" r:id="rId17"/>
    <p:sldId id="1204" r:id="rId18"/>
    <p:sldId id="1233" r:id="rId19"/>
    <p:sldId id="1235" r:id="rId20"/>
    <p:sldId id="1234" r:id="rId21"/>
    <p:sldId id="1209" r:id="rId22"/>
    <p:sldId id="1212" r:id="rId23"/>
    <p:sldId id="1214" r:id="rId24"/>
    <p:sldId id="1200" r:id="rId25"/>
    <p:sldId id="1284" r:id="rId26"/>
    <p:sldId id="1285" r:id="rId27"/>
    <p:sldId id="1346" r:id="rId28"/>
    <p:sldId id="1287" r:id="rId29"/>
    <p:sldId id="1182" r:id="rId30"/>
    <p:sldId id="1183" r:id="rId31"/>
    <p:sldId id="1184" r:id="rId32"/>
    <p:sldId id="1272" r:id="rId33"/>
    <p:sldId id="1271" r:id="rId34"/>
    <p:sldId id="1516" r:id="rId35"/>
    <p:sldId id="1517" r:id="rId36"/>
    <p:sldId id="1270" r:id="rId37"/>
    <p:sldId id="1536" r:id="rId38"/>
    <p:sldId id="1547" r:id="rId39"/>
    <p:sldId id="1546" r:id="rId40"/>
    <p:sldId id="1552" r:id="rId41"/>
    <p:sldId id="1562" r:id="rId42"/>
    <p:sldId id="1556" r:id="rId43"/>
    <p:sldId id="1549" r:id="rId44"/>
    <p:sldId id="1538" r:id="rId45"/>
    <p:sldId id="1550" r:id="rId46"/>
    <p:sldId id="1540" r:id="rId47"/>
    <p:sldId id="1544" r:id="rId48"/>
    <p:sldId id="1543" r:id="rId49"/>
    <p:sldId id="1548" r:id="rId50"/>
    <p:sldId id="1555" r:id="rId51"/>
    <p:sldId id="1554" r:id="rId52"/>
    <p:sldId id="1558" r:id="rId53"/>
    <p:sldId id="1563" r:id="rId54"/>
    <p:sldId id="1520" r:id="rId55"/>
    <p:sldId id="1521" r:id="rId56"/>
    <p:sldId id="1522" r:id="rId57"/>
    <p:sldId id="1523" r:id="rId58"/>
    <p:sldId id="1524" r:id="rId59"/>
    <p:sldId id="1525" r:id="rId60"/>
    <p:sldId id="1526" r:id="rId61"/>
    <p:sldId id="1338" r:id="rId62"/>
    <p:sldId id="1416" r:id="rId63"/>
    <p:sldId id="1347" r:id="rId64"/>
    <p:sldId id="1337" r:id="rId65"/>
    <p:sldId id="1352" r:id="rId66"/>
    <p:sldId id="1350" r:id="rId67"/>
    <p:sldId id="1351" r:id="rId68"/>
    <p:sldId id="1274" r:id="rId69"/>
    <p:sldId id="1277" r:id="rId70"/>
    <p:sldId id="1276" r:id="rId71"/>
    <p:sldId id="1282" r:id="rId72"/>
    <p:sldId id="1283" r:id="rId73"/>
    <p:sldId id="1281" r:id="rId74"/>
    <p:sldId id="1308" r:id="rId75"/>
    <p:sldId id="1318" r:id="rId76"/>
    <p:sldId id="1304" r:id="rId77"/>
    <p:sldId id="1305" r:id="rId78"/>
    <p:sldId id="1313" r:id="rId79"/>
    <p:sldId id="1314" r:id="rId80"/>
    <p:sldId id="1317" r:id="rId81"/>
    <p:sldId id="1315" r:id="rId82"/>
    <p:sldId id="1312" r:id="rId83"/>
    <p:sldId id="1319" r:id="rId84"/>
    <p:sldId id="1325" r:id="rId85"/>
    <p:sldId id="1326" r:id="rId86"/>
    <p:sldId id="1565" r:id="rId87"/>
    <p:sldId id="1327" r:id="rId88"/>
    <p:sldId id="1321" r:id="rId89"/>
    <p:sldId id="1324" r:id="rId90"/>
    <p:sldId id="1323" r:id="rId91"/>
    <p:sldId id="1345" r:id="rId92"/>
    <p:sldId id="1576" r:id="rId93"/>
    <p:sldId id="1575" r:id="rId94"/>
    <p:sldId id="1574" r:id="rId95"/>
    <p:sldId id="1582" r:id="rId96"/>
    <p:sldId id="1581" r:id="rId97"/>
    <p:sldId id="1567" r:id="rId98"/>
    <p:sldId id="1590" r:id="rId99"/>
    <p:sldId id="1592" r:id="rId100"/>
    <p:sldId id="1614" r:id="rId101"/>
    <p:sldId id="1615" r:id="rId102"/>
    <p:sldId id="1589" r:id="rId103"/>
    <p:sldId id="1609" r:id="rId104"/>
    <p:sldId id="1597" r:id="rId105"/>
    <p:sldId id="1610" r:id="rId106"/>
    <p:sldId id="1625" r:id="rId107"/>
    <p:sldId id="1626" r:id="rId108"/>
    <p:sldId id="1627" r:id="rId109"/>
    <p:sldId id="1628" r:id="rId110"/>
    <p:sldId id="1629" r:id="rId111"/>
    <p:sldId id="1630" r:id="rId112"/>
    <p:sldId id="1631" r:id="rId113"/>
    <p:sldId id="1632" r:id="rId114"/>
    <p:sldId id="1634" r:id="rId115"/>
    <p:sldId id="1633" r:id="rId116"/>
    <p:sldId id="1635" r:id="rId117"/>
    <p:sldId id="1636" r:id="rId118"/>
    <p:sldId id="1601" r:id="rId119"/>
    <p:sldId id="1605" r:id="rId120"/>
    <p:sldId id="1606" r:id="rId121"/>
    <p:sldId id="1607" r:id="rId122"/>
    <p:sldId id="1600" r:id="rId123"/>
    <p:sldId id="953" r:id="rId1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660033"/>
    <a:srgbClr val="000066"/>
    <a:srgbClr val="003399"/>
    <a:srgbClr val="0000CC"/>
    <a:srgbClr val="FF3300"/>
    <a:srgbClr val="993300"/>
    <a:srgbClr val="953735"/>
    <a:srgbClr val="FF6600"/>
    <a:srgbClr val="8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9175" autoAdjust="0"/>
    <p:restoredTop sz="87006" autoAdjust="0"/>
  </p:normalViewPr>
  <p:slideViewPr>
    <p:cSldViewPr>
      <p:cViewPr varScale="1">
        <p:scale>
          <a:sx n="103" d="100"/>
          <a:sy n="103" d="100"/>
        </p:scale>
        <p:origin x="-68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theme" Target="theme/theme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2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E21145-5EA6-4DBD-91E0-AA8E022854F1}" type="datetimeFigureOut">
              <a:rPr lang="ru-RU" smtClean="0"/>
              <a:pPr/>
              <a:t>28.07.2017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C7A4BB-5777-4894-9480-9E79FA6567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6948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50703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028384" y="6381328"/>
            <a:ext cx="946448" cy="365125"/>
          </a:xfrm>
        </p:spPr>
        <p:txBody>
          <a:bodyPr/>
          <a:lstStyle/>
          <a:p>
            <a:fld id="{E8F5F9CF-07B7-477D-A281-7E4AD01A3CDD}" type="datetime1">
              <a:rPr lang="ru-RU" smtClean="0"/>
              <a:pPr/>
              <a:t>28.07.2017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331640" y="5733256"/>
            <a:ext cx="6984776" cy="365125"/>
          </a:xfrm>
        </p:spPr>
        <p:txBody>
          <a:bodyPr/>
          <a:lstStyle>
            <a:lvl1pPr marL="0" indent="0" algn="just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</a:t>
            </a:r>
            <a:r>
              <a:rPr lang="en-US" dirty="0" smtClean="0"/>
              <a:t> </a:t>
            </a:r>
            <a:r>
              <a:rPr lang="ru-RU" dirty="0" smtClean="0"/>
              <a:t>городах и сельских территориях «Перспектива»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39552" y="6309320"/>
            <a:ext cx="442392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9F14F3-246F-498A-AF27-0B1C63DFE98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4330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2CC39-C785-4E07-9D5A-4C0ADAFCF5A9}" type="datetime1">
              <a:rPr lang="ru-RU" smtClean="0"/>
              <a:pPr/>
              <a:t>28.07.2017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57699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5743-2D3A-443B-80C0-0854FD348B06}" type="datetime1">
              <a:rPr lang="ru-RU" smtClean="0"/>
              <a:pPr/>
              <a:t>28.07.2017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47772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фсрм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268760"/>
            <a:ext cx="5724128" cy="638944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988840"/>
            <a:ext cx="8892480" cy="403244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88224" y="6237312"/>
            <a:ext cx="2133600" cy="365125"/>
          </a:xfrm>
        </p:spPr>
        <p:txBody>
          <a:bodyPr/>
          <a:lstStyle/>
          <a:p>
            <a:fld id="{943B6CEB-E94E-46B9-BCB5-66C4E13FB28A}" type="datetime1">
              <a:rPr lang="ru-RU" smtClean="0"/>
              <a:pPr/>
              <a:t>28.07.2017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23528" y="6340355"/>
            <a:ext cx="504056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9F14F3-246F-498A-AF27-0B1C63DFE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78522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CE75-9A6A-43BC-B923-6BCCB8C2D39A}" type="datetime1">
              <a:rPr lang="ru-RU" smtClean="0"/>
              <a:pPr/>
              <a:t>28.07.2017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85390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12BED-C6B6-44DA-9C10-D205290F0F47}" type="datetime1">
              <a:rPr lang="ru-RU" smtClean="0"/>
              <a:pPr/>
              <a:t>28.07.2017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9784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943B9-263A-485B-A602-C9D106F17F4B}" type="datetime1">
              <a:rPr lang="ru-RU" smtClean="0"/>
              <a:pPr/>
              <a:t>28.07.2017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5175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C070-BF29-4F27-9BD2-DCC461985602}" type="datetime1">
              <a:rPr lang="ru-RU" smtClean="0"/>
              <a:pPr/>
              <a:t>28.07.2017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78382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AF2C4-20B6-4B6C-B8E3-9027902C565D}" type="datetime1">
              <a:rPr lang="ru-RU" smtClean="0"/>
              <a:pPr/>
              <a:t>28.07.2017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61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FAED6-424E-4EDF-87B8-DB786C55B870}" type="datetime1">
              <a:rPr lang="ru-RU" smtClean="0"/>
              <a:pPr/>
              <a:t>28.07.2017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9270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079AB-18F7-40A5-B070-A62AB02C3678}" type="datetime1">
              <a:rPr lang="ru-RU" smtClean="0"/>
              <a:pPr/>
              <a:t>28.07.2017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53650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B75C6-9632-4991-84A0-5DEA2A227E2E}" type="datetime1">
              <a:rPr lang="ru-RU" smtClean="0"/>
              <a:pPr/>
              <a:t>28.07.2017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F14F3-246F-498A-AF27-0B1C63DFE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43023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hyperlink" Target="http://logos-pravo.ru/page.php?id=2059" TargetMode="Externa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286809" cy="1143008"/>
          </a:xfrm>
        </p:spPr>
        <p:txBody>
          <a:bodyPr>
            <a:noAutofit/>
          </a:bodyPr>
          <a:lstStyle/>
          <a:p>
            <a:pPr algn="r"/>
            <a:r>
              <a:rPr lang="ru-RU" sz="3100" b="1" i="1" dirty="0" smtClean="0">
                <a:solidFill>
                  <a:srgbClr val="FF0000"/>
                </a:solidFill>
              </a:rPr>
              <a:t/>
            </a:r>
            <a:br>
              <a:rPr lang="ru-RU" sz="3100" b="1" i="1" dirty="0" smtClean="0">
                <a:solidFill>
                  <a:srgbClr val="FF0000"/>
                </a:solidFill>
              </a:rPr>
            </a:br>
            <a:endParaRPr lang="ru-RU" sz="3100" b="1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1785926"/>
            <a:ext cx="8572560" cy="3429024"/>
          </a:xfrm>
          <a:effectLst>
            <a:glow rad="63500">
              <a:schemeClr val="accent1">
                <a:satMod val="175000"/>
                <a:alpha val="40000"/>
              </a:schemeClr>
            </a:glow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noAutofit/>
          </a:bodyPr>
          <a:lstStyle/>
          <a:p>
            <a:pPr algn="r">
              <a:spcBef>
                <a:spcPts val="600"/>
              </a:spcBef>
            </a:pPr>
            <a:r>
              <a:rPr lang="ru-RU" sz="5000" b="1" cap="all" dirty="0" smtClean="0">
                <a:ln w="0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cs typeface="Times New Roman" panose="02020603050405020304" pitchFamily="18" charset="0"/>
              </a:rPr>
              <a:t>Особенности</a:t>
            </a:r>
            <a:endParaRPr lang="ru-RU" sz="5000" b="1" cap="all" dirty="0">
              <a:ln w="0"/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  <a:cs typeface="Times New Roman" panose="02020603050405020304" pitchFamily="18" charset="0"/>
            </a:endParaRPr>
          </a:p>
          <a:p>
            <a:pPr algn="r">
              <a:spcBef>
                <a:spcPts val="600"/>
              </a:spcBef>
            </a:pPr>
            <a:r>
              <a:rPr lang="ru-RU" sz="5000" b="1" cap="all" dirty="0">
                <a:ln w="0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cs typeface="Times New Roman" panose="02020603050405020304" pitchFamily="18" charset="0"/>
              </a:rPr>
              <a:t>   управления МКД</a:t>
            </a:r>
          </a:p>
          <a:p>
            <a:pPr algn="r">
              <a:spcBef>
                <a:spcPts val="600"/>
              </a:spcBef>
            </a:pPr>
            <a:r>
              <a:rPr lang="ru-RU" sz="5000" b="1" cap="all" dirty="0">
                <a:ln w="0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cs typeface="Times New Roman" panose="02020603050405020304" pitchFamily="18" charset="0"/>
              </a:rPr>
              <a:t>ТСН/ТСЖ</a:t>
            </a:r>
          </a:p>
          <a:p>
            <a:pPr algn="r">
              <a:spcBef>
                <a:spcPts val="500"/>
              </a:spcBef>
            </a:pPr>
            <a:r>
              <a:rPr lang="ru-RU" sz="2600" b="1" cap="all" dirty="0" smtClean="0">
                <a:ln w="0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cs typeface="Times New Roman" panose="02020603050405020304" pitchFamily="18" charset="0"/>
              </a:rPr>
              <a:t>Часть 5. ПЛАТА ЗА СОДЕРЖАНИЕ. </a:t>
            </a:r>
          </a:p>
          <a:p>
            <a:pPr algn="r">
              <a:spcBef>
                <a:spcPts val="500"/>
              </a:spcBef>
            </a:pPr>
            <a:r>
              <a:rPr lang="ru-RU" sz="2600" b="1" cap="all" smtClean="0">
                <a:ln w="0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cs typeface="Times New Roman" panose="02020603050405020304" pitchFamily="18" charset="0"/>
              </a:rPr>
              <a:t>ДОГОВОР ТСЖ С СОБСТВЕННИКАМИ. </a:t>
            </a:r>
            <a:endParaRPr lang="ru-RU" sz="2600" b="1" cap="all" dirty="0">
              <a:ln w="0"/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7158" y="5877272"/>
            <a:ext cx="8358246" cy="365125"/>
          </a:xfrm>
        </p:spPr>
        <p:txBody>
          <a:bodyPr/>
          <a:lstStyle/>
          <a:p>
            <a:r>
              <a:rPr lang="ru-RU" dirty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</a:p>
          <a:p>
            <a:endParaRPr lang="ru-RU" dirty="0"/>
          </a:p>
        </p:txBody>
      </p:sp>
      <p:pic>
        <p:nvPicPr>
          <p:cNvPr id="6" name="Picture 2" descr="http://yk-gildom.ru/wp-content/uploads/2011/09/kodeks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>
                    <a14:imgEffect>
                      <a14:artisticPencil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74708" y="994978"/>
            <a:ext cx="3106454" cy="85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887618" y="125208"/>
            <a:ext cx="30963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cap="all" dirty="0">
                <a:ln w="0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cs typeface="Times New Roman" panose="02020603050405020304" pitchFamily="18" charset="0"/>
              </a:rPr>
              <a:t>Дистанционная </a:t>
            </a:r>
          </a:p>
          <a:p>
            <a:pPr algn="ctr"/>
            <a:r>
              <a:rPr lang="ru-RU" sz="2000" b="1" cap="all" dirty="0">
                <a:ln w="0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cs typeface="Times New Roman" panose="02020603050405020304" pitchFamily="18" charset="0"/>
              </a:rPr>
              <a:t>школа ЖКХ</a:t>
            </a:r>
          </a:p>
        </p:txBody>
      </p:sp>
    </p:spTree>
    <p:extLst>
      <p:ext uri="{BB962C8B-B14F-4D97-AF65-F5344CB8AC3E}">
        <p14:creationId xmlns:p14="http://schemas.microsoft.com/office/powerpoint/2010/main" xmlns="" val="314732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500042"/>
            <a:ext cx="3571900" cy="142876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СОДЕРЖАНИЕ ОИ</a:t>
            </a:r>
            <a:endParaRPr lang="ru-RU" sz="28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214554"/>
            <a:ext cx="8749636" cy="4071966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8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 заключении договора управления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между ТСЖ и</a:t>
            </a:r>
          </a:p>
          <a:p>
            <a:pPr>
              <a:spcAft>
                <a:spcPts val="600"/>
              </a:spcAft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управляющей организацией</a:t>
            </a:r>
            <a:r>
              <a:rPr lang="ru-RU" sz="24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 ТСЖ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осуществляет</a:t>
            </a:r>
          </a:p>
          <a:p>
            <a:pPr>
              <a:spcAft>
                <a:spcPts val="600"/>
              </a:spcAft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контроль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за выполнением УО 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обязательств </a:t>
            </a:r>
          </a:p>
          <a:p>
            <a:pPr>
              <a:spcAft>
                <a:spcPts val="600"/>
              </a:spcAft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по договору управления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в том числе за оказанием</a:t>
            </a:r>
          </a:p>
          <a:p>
            <a:pPr>
              <a:spcAft>
                <a:spcPts val="600"/>
              </a:spcAft>
              <a:buNone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всех услуг и выполнением работ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обеспечивающих</a:t>
            </a:r>
          </a:p>
          <a:p>
            <a:pPr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надлежащее содержание ОИ.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85728"/>
            <a:ext cx="4188590" cy="1621976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ДОГОВОР</a:t>
            </a:r>
            <a:br>
              <a:rPr lang="ru-RU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1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ТСЖ  С СОБСТВЕННИКАМИ </a:t>
            </a:r>
            <a:endParaRPr lang="ru-RU" sz="31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071678"/>
            <a:ext cx="8892480" cy="4500594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8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>
              <a:buNone/>
            </a:pPr>
            <a:r>
              <a:rPr lang="ru-RU" sz="21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 должен приложить к подписанному экземпляру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1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договора копии следующих документов: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а) документа, подтверждающего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право собственности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помещение в МКД;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б) документа,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удостоверяющего личность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физического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лица - собственника помещения, либо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свидетельства </a:t>
            </a:r>
          </a:p>
          <a:p>
            <a:pPr>
              <a:buNone/>
            </a:pP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 государственной регистрации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юридического лица –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собственника помещения;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100</a:t>
            </a:fld>
            <a:endParaRPr lang="ru-RU"/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85728"/>
            <a:ext cx="4188590" cy="1621976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ДОГОВОР</a:t>
            </a:r>
            <a:br>
              <a:rPr lang="ru-RU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1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ТСЖ  С СОБСТВЕННИКАМИ </a:t>
            </a:r>
            <a:endParaRPr lang="ru-RU" sz="31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357430"/>
            <a:ext cx="8892480" cy="414340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в)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контактные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телефоны;</a:t>
            </a:r>
          </a:p>
          <a:p>
            <a:pPr>
              <a:spcBef>
                <a:spcPts val="600"/>
              </a:spcBef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г)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документов, подтверждающих информацию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указанную 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</a:t>
            </a:r>
            <a:r>
              <a:rPr lang="ru-RU" sz="21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п.п.«г»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1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«</a:t>
            </a:r>
            <a:r>
              <a:rPr lang="ru-RU" sz="2100" u="sng" dirty="0" err="1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</a:t>
            </a:r>
            <a:r>
              <a:rPr lang="ru-RU" sz="21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»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1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«л»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и </a:t>
            </a:r>
            <a:r>
              <a:rPr lang="ru-RU" sz="21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«с»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1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п.19 ПП РФ №354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>
              <a:spcBef>
                <a:spcPts val="600"/>
              </a:spcBef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в)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паспортов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установленных индивидуальных, общих </a:t>
            </a:r>
          </a:p>
          <a:p>
            <a:pPr>
              <a:spcBef>
                <a:spcPts val="600"/>
              </a:spcBef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(квартирных), комнатных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приборов учета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актов введения </a:t>
            </a:r>
          </a:p>
          <a:p>
            <a:pPr>
              <a:spcBef>
                <a:spcPts val="600"/>
              </a:spcBef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их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 эксплуатацию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актов опломбирования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прибора учета</a:t>
            </a:r>
          </a:p>
          <a:p>
            <a:pPr>
              <a:spcBef>
                <a:spcPts val="600"/>
              </a:spcBef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заводом-изготовителем или организацией, осуществлявшей</a:t>
            </a:r>
          </a:p>
          <a:p>
            <a:pPr>
              <a:spcBef>
                <a:spcPts val="600"/>
              </a:spcBef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последнюю поверку прибора учета (при наличии).</a:t>
            </a:r>
          </a:p>
          <a:p>
            <a:pPr>
              <a:spcBef>
                <a:spcPts val="600"/>
              </a:spcBef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21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101</a:t>
            </a:fld>
            <a:endParaRPr lang="ru-RU"/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85728"/>
            <a:ext cx="4188590" cy="1621976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ДОГОВОР</a:t>
            </a:r>
            <a:br>
              <a:rPr lang="ru-RU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1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ТСЖ  С СОБСТВЕННИКАМИ </a:t>
            </a:r>
            <a:endParaRPr lang="ru-RU" sz="31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214554"/>
            <a:ext cx="8892480" cy="429768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При наличии разногласий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 полученному от исполнителя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проекту договора  </a:t>
            </a:r>
            <a:r>
              <a:rPr lang="ru-RU" sz="21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обязан в течение 30 дней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передать исполнителю в месте его нахождения, по почте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или иным согласованным с исполнителем способом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протокол разногласий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к проекту договора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1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п.24 ПП РФ №354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102</a:t>
            </a:fld>
            <a:endParaRPr lang="ru-RU"/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85728"/>
            <a:ext cx="4188590" cy="1621976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ДОГОВОР</a:t>
            </a:r>
            <a:br>
              <a:rPr lang="ru-RU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1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ТСЖ  С СОБСТВЕННИКАМИ </a:t>
            </a:r>
            <a:endParaRPr lang="ru-RU" sz="31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285992"/>
            <a:ext cx="8892480" cy="3857652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Исполнитель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получивший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протокол разногласий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к проекту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договора обязан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 течение 30 дней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со дня его получения</a:t>
            </a:r>
          </a:p>
          <a:p>
            <a:pPr>
              <a:spcBef>
                <a:spcPts val="600"/>
              </a:spcBef>
              <a:spcAft>
                <a:spcPts val="1800"/>
              </a:spcAft>
              <a:buNone/>
            </a:pP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известить собственника:</a:t>
            </a:r>
          </a:p>
          <a:p>
            <a:pPr>
              <a:spcBef>
                <a:spcPts val="600"/>
              </a:spcBef>
              <a:spcAft>
                <a:spcPts val="1800"/>
              </a:spcAft>
              <a:buNone/>
            </a:pPr>
            <a:r>
              <a:rPr lang="ru-RU" sz="21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- 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1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принятии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договора в его редакции;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либо </a:t>
            </a:r>
            <a:r>
              <a:rPr lang="ru-RU" sz="21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 отклонении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протокола разногласий </a:t>
            </a:r>
            <a:r>
              <a:rPr lang="ru-RU" sz="21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указанием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1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причин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отклонения.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103</a:t>
            </a:fld>
            <a:endParaRPr lang="ru-RU"/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85728"/>
            <a:ext cx="4188590" cy="1621976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ДОГОВОР</a:t>
            </a:r>
            <a:br>
              <a:rPr lang="ru-RU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1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ТСЖ  С СОБСТВЕННИКАМИ </a:t>
            </a:r>
            <a:endParaRPr lang="ru-RU" sz="31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214554"/>
            <a:ext cx="8892480" cy="3806733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отклонении исполнителем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протокола разногласий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либо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неполучении заявителем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извещения о результатах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его рассмотрения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указанный срок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собственник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вправе передать разногласия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возникшие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 заключении договора, содержащего положения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предоставлении коммунальных услуг,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на рассмотрение суда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104</a:t>
            </a:fld>
            <a:endParaRPr lang="ru-RU"/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85728"/>
            <a:ext cx="4188590" cy="1621976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ДОГОВОР</a:t>
            </a:r>
            <a:br>
              <a:rPr lang="ru-RU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1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ТСЖ  С СОБСТВЕННИКАМИ </a:t>
            </a:r>
            <a:endParaRPr lang="ru-RU" sz="31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892480" cy="4214842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1800"/>
              </a:spcAft>
              <a:buNone/>
            </a:pPr>
            <a:r>
              <a:rPr lang="ru-RU" sz="2800" b="1" i="1" u="sng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ВАЖНО!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Если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исполнитель уклоняется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от заключения договора,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содержащего положения о предоставлении КУ,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вправе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обратиться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 суд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 требованием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 понуждении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заключить договор и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возмещении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причиненных этим заявителю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убытков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п.24 ПП РФ №354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105</a:t>
            </a:fld>
            <a:endParaRPr lang="ru-RU"/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85728"/>
            <a:ext cx="4188590" cy="1621976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ДОГОВОР</a:t>
            </a:r>
            <a:br>
              <a:rPr lang="ru-RU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1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ТСЖ  С СОБСТВЕННИКАМИ </a:t>
            </a:r>
            <a:endParaRPr lang="ru-RU" sz="31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892480" cy="3878171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8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 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1) Собственник помещения в МКД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вправе инициировать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заключение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 письменной форме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договора,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содержащего положения о предоставлении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коммунальных услуг,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направив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исполнителю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соответствующее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заявление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dirty="0" smtClean="0"/>
              <a:t>о заключении договора 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</a:t>
            </a:r>
            <a:r>
              <a:rPr lang="ru-RU" sz="23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2-х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экземплярах</a:t>
            </a:r>
            <a:r>
              <a:rPr lang="ru-RU" sz="2400" dirty="0" smtClean="0"/>
              <a:t>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п.23 ПП РФ №354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106</a:t>
            </a:fld>
            <a:endParaRPr lang="ru-RU"/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85728"/>
            <a:ext cx="4188590" cy="1621976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ДОГОВОР</a:t>
            </a:r>
            <a:br>
              <a:rPr lang="ru-RU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1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ТСЖ  С СОБСТВЕННИКАМИ </a:t>
            </a:r>
            <a:endParaRPr lang="ru-RU" sz="31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071678"/>
            <a:ext cx="8892480" cy="42862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Заявление должно содержать информацию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указанную 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</a:t>
            </a:r>
            <a:r>
              <a:rPr lang="ru-RU" sz="2100" u="sng" dirty="0" err="1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подп</a:t>
            </a:r>
            <a:r>
              <a:rPr lang="ru-RU" sz="21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"в", "г", "</a:t>
            </a:r>
            <a:r>
              <a:rPr lang="ru-RU" sz="2100" u="sng" dirty="0" err="1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</a:t>
            </a:r>
            <a:r>
              <a:rPr lang="ru-RU" sz="21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", "</a:t>
            </a:r>
            <a:r>
              <a:rPr lang="ru-RU" sz="2100" u="sng" dirty="0" err="1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</a:t>
            </a:r>
            <a:r>
              <a:rPr lang="ru-RU" sz="21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", "л" и "с" п.19 и п.20 ПП РФ №354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</a:p>
          <a:p>
            <a:pPr>
              <a:spcAft>
                <a:spcPts val="1200"/>
              </a:spcAft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копий документов, указанных в </a:t>
            </a:r>
            <a:r>
              <a:rPr lang="ru-RU" sz="21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п.22 ПП РФ №354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а)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сведения о потребителе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>
              <a:buFontTx/>
              <a:buChar char="-"/>
            </a:pPr>
            <a:r>
              <a:rPr lang="ru-RU" sz="21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для физического лица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- фамилия, имя, отчество, дата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рождения, реквизиты документа, удостоверяющего личность,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контактный телефон;</a:t>
            </a:r>
          </a:p>
          <a:p>
            <a:pPr>
              <a:buFontTx/>
              <a:buChar char="-"/>
            </a:pPr>
            <a:r>
              <a:rPr lang="ru-RU" sz="21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для юридического лица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- наименование (фирменное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наименование) и место государственной регистрации,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контактный телефон;</a:t>
            </a:r>
          </a:p>
          <a:p>
            <a:pPr>
              <a:buNone/>
            </a:pPr>
            <a:endParaRPr lang="ru-RU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107</a:t>
            </a:fld>
            <a:endParaRPr lang="ru-RU"/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85728"/>
            <a:ext cx="4188590" cy="1621976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ДОГОВОР</a:t>
            </a:r>
            <a:br>
              <a:rPr lang="ru-RU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1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ТСЖ  С СОБСТВЕННИКАМИ </a:t>
            </a:r>
            <a:endParaRPr lang="ru-RU" sz="31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214554"/>
            <a:ext cx="8892480" cy="42862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б)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адрес помещения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 МКД собственникам которых 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предоставляются КУ, с указанием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общей площади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помещения,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вида деятельности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осуществляемой в нежилом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помещении, а также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количества лиц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1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постоянно</a:t>
            </a:r>
          </a:p>
          <a:p>
            <a:pPr>
              <a:buNone/>
            </a:pPr>
            <a:r>
              <a:rPr lang="ru-RU" sz="21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проживающих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 жилом помещении, и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иных сведений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необходимых для расчета платы за коммунальные услуги 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соответствии с </a:t>
            </a:r>
            <a:r>
              <a:rPr lang="ru-RU" sz="21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ПП РФ №354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в)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наименование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предоставляемой потребителю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коммунальной услуги (коммунальных услуг);</a:t>
            </a:r>
          </a:p>
          <a:p>
            <a:pPr>
              <a:buNone/>
            </a:pPr>
            <a:endParaRPr lang="ru-RU" sz="2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108</a:t>
            </a:fld>
            <a:endParaRPr lang="ru-RU"/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85728"/>
            <a:ext cx="4188590" cy="1621976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ДОГОВОР</a:t>
            </a:r>
            <a:br>
              <a:rPr lang="ru-RU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1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ТСЖ  С СОБСТВЕННИКАМИ </a:t>
            </a:r>
            <a:endParaRPr lang="ru-RU" sz="31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071678"/>
            <a:ext cx="8892480" cy="4500594"/>
          </a:xfrm>
        </p:spPr>
        <p:txBody>
          <a:bodyPr>
            <a:normAutofit fontScale="92500"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г) </a:t>
            </a: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сведения о наличии и типе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установленных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индивидуальных, общих (квартирных), комнатных </a:t>
            </a: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приборов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учета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дату и место 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их установки (введения в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эксплуатацию), </a:t>
            </a: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дату опломбирования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прибора учета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заводом-изготовителем или организацией,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осуществлявшей последнюю поверку прибора учета,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установленный </a:t>
            </a: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срок проведения очередной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поверки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а также </a:t>
            </a: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порядок и условия приема показаний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приборов учета;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109</a:t>
            </a:fld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7422" y="428604"/>
            <a:ext cx="3500462" cy="142876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СОДЕРЖАНИЕ ОИ</a:t>
            </a:r>
            <a:endParaRPr lang="ru-RU" sz="28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071678"/>
            <a:ext cx="8892480" cy="442915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 помещения в МКД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обязан нести</a:t>
            </a:r>
          </a:p>
          <a:p>
            <a:pPr>
              <a:spcAft>
                <a:spcPts val="600"/>
              </a:spcAft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расходы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на содержание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принадлежащего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ему</a:t>
            </a:r>
          </a:p>
          <a:p>
            <a:pPr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помещения, а также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участвовать в расходах</a:t>
            </a:r>
          </a:p>
          <a:p>
            <a:pPr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содержание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ОИ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соразмерно своей доле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</a:t>
            </a:r>
          </a:p>
          <a:p>
            <a:pPr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праве общей собственности на это имущество</a:t>
            </a:r>
          </a:p>
          <a:p>
            <a:pPr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путем внесения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платы за содержание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жилого</a:t>
            </a:r>
          </a:p>
          <a:p>
            <a:pPr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помещения,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взносов на капитальный ремонт</a:t>
            </a:r>
          </a:p>
          <a:p>
            <a:pPr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 tooltip="Статья 158 ЖК РФ"/>
              </a:rPr>
              <a:t>ч.1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ст.158 ЖК РФ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endParaRPr lang="ru-RU" sz="24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85728"/>
            <a:ext cx="4188590" cy="1621976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ДОГОВОР</a:t>
            </a:r>
            <a:br>
              <a:rPr lang="ru-RU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1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ТСЖ  С СОБСТВЕННИКАМИ </a:t>
            </a:r>
            <a:endParaRPr lang="ru-RU" sz="31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357430"/>
            <a:ext cx="8892480" cy="392909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д) меры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социальной поддержки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 оплате коммунальных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услуг, предоставленные потребителю в соответствии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законодательством РФ (в случае предоставления таких</a:t>
            </a:r>
          </a:p>
          <a:p>
            <a:pPr>
              <a:spcBef>
                <a:spcPts val="600"/>
              </a:spcBef>
              <a:spcAft>
                <a:spcPts val="18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мер);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е)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срок действия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договора.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110</a:t>
            </a:fld>
            <a:endParaRPr lang="ru-RU"/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85728"/>
            <a:ext cx="4188590" cy="1621976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ДОГОВОР</a:t>
            </a:r>
            <a:br>
              <a:rPr lang="ru-RU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1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ТСЖ  С СОБСТВЕННИКАМИ </a:t>
            </a:r>
            <a:endParaRPr lang="ru-RU" sz="31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357430"/>
            <a:ext cx="8892480" cy="3663857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 Исполнитель, получивший заявление и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прилагаемые к нему документы, </a:t>
            </a: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обязан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их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зарегистрировать в день поступления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сделать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втором экземпляре заявления отметку о дате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принятия заявления и прилагаемых к нему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документов и передать их заявителю (</a:t>
            </a:r>
            <a:r>
              <a:rPr lang="ru-RU" sz="23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п.23 ПП РФ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3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№354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111</a:t>
            </a:fld>
            <a:endParaRPr lang="ru-RU"/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85728"/>
            <a:ext cx="4188590" cy="1621976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ДОГОВОР</a:t>
            </a:r>
            <a:br>
              <a:rPr lang="ru-RU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1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ТСЖ  С СОБСТВЕННИКАМИ </a:t>
            </a:r>
            <a:endParaRPr lang="ru-RU" sz="31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214554"/>
            <a:ext cx="8892480" cy="4214842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4) Исполнитель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не позднее 10 рабочих дней 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 дня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принятия заявления и прилагаемых к нему документов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обязан выдать заявителю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 месте нахождения исполнителя,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почте или иным согласованным с заявителем способом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подписанный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исполнителем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проект договора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содержащего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положения о предоставлении коммунальных услуг,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 2 экземплярах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</a:t>
            </a:r>
            <a:r>
              <a:rPr lang="ru-RU" sz="20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п.23 ПП РФ №354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endParaRPr lang="ru-RU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ru-RU" sz="21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112</a:t>
            </a:fld>
            <a:endParaRPr lang="ru-RU"/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85728"/>
            <a:ext cx="4188590" cy="1621976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ДОГОВОР</a:t>
            </a:r>
            <a:br>
              <a:rPr lang="ru-RU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1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ТСЖ  С СОБСТВЕННИКАМИ </a:t>
            </a:r>
            <a:endParaRPr lang="ru-RU" sz="31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892480" cy="428628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800" b="1" i="1" u="sng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ВАЖНО!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Представление заявителем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неполного пакета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документов 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или </a:t>
            </a:r>
            <a:r>
              <a:rPr lang="ru-RU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неправильное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их оформление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не является основанием</a:t>
            </a:r>
          </a:p>
          <a:p>
            <a:pPr>
              <a:buNone/>
            </a:pP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для отказа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 заключении договора, содержащего положения</a:t>
            </a:r>
          </a:p>
          <a:p>
            <a:pPr>
              <a:spcAft>
                <a:spcPts val="1200"/>
              </a:spcAft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предоставлении коммунальных услуг (</a:t>
            </a:r>
            <a:r>
              <a:rPr lang="ru-RU" sz="21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п.29 ПП РФ №354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Исполнитель в срок,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не превышающий 5 рабочих дней 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 дня получения документов,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обязан в письменной форме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сообщить заявителю о допущенных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несоответствиях </a:t>
            </a:r>
          </a:p>
          <a:p>
            <a:pPr>
              <a:buNone/>
            </a:pP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и порядке их устранения.</a:t>
            </a:r>
            <a:endParaRPr lang="ru-RU" sz="21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113</a:t>
            </a:fld>
            <a:endParaRPr lang="ru-RU"/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85728"/>
            <a:ext cx="4188590" cy="1621976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ДОГОВОР</a:t>
            </a:r>
            <a:br>
              <a:rPr lang="ru-RU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1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ТСЖ  С СОБСТВЕННИКАМИ </a:t>
            </a:r>
            <a:endParaRPr lang="ru-RU" sz="31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285992"/>
            <a:ext cx="8892480" cy="41434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случае если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недостающие документы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не будут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представлены заявителем исполнителю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 течение 6 месяцев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 дня приостановления их рассмотрения, то исполнитель</a:t>
            </a:r>
          </a:p>
          <a:p>
            <a:pPr>
              <a:buNone/>
            </a:pP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вправе прекратить рассмотрение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заявления и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возвратить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представленные документы заявителю (</a:t>
            </a:r>
            <a:r>
              <a:rPr lang="ru-RU" sz="21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п.29 ПП РФ №354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 </a:t>
            </a:r>
          </a:p>
          <a:p>
            <a:pPr>
              <a:buNone/>
            </a:pPr>
            <a:r>
              <a:rPr lang="ru-RU" sz="21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этом случае для заключения договора, содержащего</a:t>
            </a:r>
          </a:p>
          <a:p>
            <a:pPr>
              <a:buNone/>
            </a:pPr>
            <a:r>
              <a:rPr lang="ru-RU" sz="21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положения о предоставлении коммунальных услуг, </a:t>
            </a:r>
          </a:p>
          <a:p>
            <a:pPr>
              <a:buNone/>
            </a:pPr>
            <a:r>
              <a:rPr lang="ru-RU" sz="21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заявитель подает заявление </a:t>
            </a:r>
            <a:r>
              <a:rPr lang="ru-RU" sz="21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повторно</a:t>
            </a:r>
            <a:r>
              <a:rPr lang="ru-RU" sz="21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None/>
            </a:pPr>
            <a:endParaRPr lang="ru-RU" sz="21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114</a:t>
            </a:fld>
            <a:endParaRPr lang="ru-RU"/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85728"/>
            <a:ext cx="4188590" cy="1621976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ДОГОВОР</a:t>
            </a:r>
            <a:br>
              <a:rPr lang="ru-RU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1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ТСЖ  С СОБСТВЕННИКАМИ </a:t>
            </a:r>
            <a:endParaRPr lang="ru-RU" sz="31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285992"/>
            <a:ext cx="8892480" cy="41434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Договор, содержащий положения о предоставлении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коммунальных услуг, заключенный в письменной форме,</a:t>
            </a:r>
          </a:p>
          <a:p>
            <a:pPr>
              <a:buNone/>
            </a:pP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вступает в силу и является обязательным 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для сторон </a:t>
            </a:r>
          </a:p>
          <a:p>
            <a:pPr>
              <a:spcBef>
                <a:spcPts val="600"/>
              </a:spcBef>
              <a:spcAft>
                <a:spcPts val="1800"/>
              </a:spcAft>
              <a:buNone/>
            </a:pP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со дня его подписания обеими сторонами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pPr>
              <a:buNone/>
            </a:pP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Условиями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такого договора может быть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предусмотрено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что права и обязанности сторон возникают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 более </a:t>
            </a:r>
          </a:p>
          <a:p>
            <a:pPr>
              <a:buNone/>
            </a:pP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поздней даты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после даты вступления этого договора 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силу (</a:t>
            </a:r>
            <a:r>
              <a:rPr lang="ru-RU" sz="21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п.30 ПП РФ №354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endParaRPr lang="ru-RU" sz="21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115</a:t>
            </a:fld>
            <a:endParaRPr lang="ru-RU"/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85728"/>
            <a:ext cx="4188590" cy="1621976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ДОГОВОР</a:t>
            </a:r>
            <a:br>
              <a:rPr lang="ru-RU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1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ТСЖ  С СОБСТВЕННИКАМИ </a:t>
            </a:r>
            <a:endParaRPr lang="ru-RU" sz="31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892480" cy="428628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800" b="1" i="1" u="sng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ВАЖНО!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Договор, содержащий положения о предоставлении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коммунальных услуг, заключенный путем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совершения потребителем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конклюдентных действий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считается заключенным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потребителем с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исполнителем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 даты начала предоставления</a:t>
            </a:r>
          </a:p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коммунальных услуг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таким исполнителем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п.30 ПП РФ №354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  <a:endParaRPr lang="ru-RU" sz="21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116</a:t>
            </a:fld>
            <a:endParaRPr lang="ru-RU"/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85728"/>
            <a:ext cx="4188590" cy="1621976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ДОГОВОР</a:t>
            </a:r>
            <a:br>
              <a:rPr lang="ru-RU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1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ТСЖ  С СОБСТВЕННИКАМИ </a:t>
            </a:r>
            <a:endParaRPr lang="ru-RU" sz="31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285992"/>
            <a:ext cx="8892480" cy="4143404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Договор, содержащий положения о предоставлении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коммунальных услуг, заключенный в письменной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форме, может быть расторгнут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досрочно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по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основаниям, предусмотренным гражданским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и жилищным законодательством Российской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Федерации.</a:t>
            </a:r>
          </a:p>
          <a:p>
            <a:pPr>
              <a:buNone/>
            </a:pPr>
            <a:endParaRPr lang="ru-RU" sz="21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117</a:t>
            </a:fld>
            <a:endParaRPr lang="ru-RU"/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85728"/>
            <a:ext cx="4188590" cy="1621976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ДОГОВОР</a:t>
            </a:r>
            <a:br>
              <a:rPr lang="ru-RU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1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ТСЖ  С СОБСТВЕННИКАМИ </a:t>
            </a:r>
            <a:endParaRPr lang="ru-RU" sz="31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071678"/>
            <a:ext cx="8892480" cy="4286280"/>
          </a:xfrm>
        </p:spPr>
        <p:txBody>
          <a:bodyPr/>
          <a:lstStyle/>
          <a:p>
            <a:pPr>
              <a:spcAft>
                <a:spcPts val="1200"/>
              </a:spcAft>
              <a:buNone/>
            </a:pPr>
            <a:r>
              <a:rPr lang="ru-RU" sz="28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Целесообразно составить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два различных проекта</a:t>
            </a:r>
          </a:p>
          <a:p>
            <a:pPr>
              <a:buNone/>
            </a:pP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договора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содержащего условия о предоставлении</a:t>
            </a:r>
          </a:p>
          <a:p>
            <a:pPr>
              <a:spcAft>
                <a:spcPts val="1200"/>
              </a:spcAft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коммунальных услуг: </a:t>
            </a:r>
          </a:p>
          <a:p>
            <a:pPr>
              <a:buNone/>
            </a:pP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1) о предоставлении КУ 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для собственников помещений,</a:t>
            </a:r>
          </a:p>
          <a:p>
            <a:pPr>
              <a:spcAft>
                <a:spcPts val="1200"/>
              </a:spcAft>
              <a:buNone/>
            </a:pPr>
            <a:r>
              <a:rPr lang="ru-RU" sz="21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являющихся членами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ТСЖ;</a:t>
            </a:r>
          </a:p>
          <a:p>
            <a:pPr>
              <a:buNone/>
            </a:pP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2) о содержании и ремонте ОИ и предоставлении КУ 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для собственников помещений в МКД,</a:t>
            </a:r>
          </a:p>
          <a:p>
            <a:pPr>
              <a:buNone/>
            </a:pPr>
            <a:r>
              <a:rPr lang="ru-RU" sz="21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 являющихся членами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ТСЖ.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118</a:t>
            </a:fld>
            <a:endParaRPr lang="ru-RU"/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85728"/>
            <a:ext cx="4188590" cy="1621976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ДОГОВОР</a:t>
            </a:r>
            <a:br>
              <a:rPr lang="ru-RU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1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ТСЖ  С СОБСТВЕННИКАМИ </a:t>
            </a:r>
            <a:endParaRPr lang="ru-RU" sz="31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285992"/>
            <a:ext cx="8892480" cy="3735295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Проинформируйте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собственников помещений в МКД о том,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что им необходимо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 получить проект договора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содержащего условия о предоставлении КУ: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разместите соответствующее уведомление </a:t>
            </a:r>
            <a:r>
              <a:rPr lang="ru-RU" sz="21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подъездах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многоквартирного дома;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оставьте соответствующие уведомления </a:t>
            </a:r>
            <a:r>
              <a:rPr lang="ru-RU" sz="21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почтовых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1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ящиках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ru-RU" sz="2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119</a:t>
            </a:fld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357166"/>
            <a:ext cx="3571900" cy="150019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СОДЕРЖАНИЕ ОИ</a:t>
            </a:r>
            <a:endParaRPr lang="ru-RU" sz="28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000240"/>
            <a:ext cx="8892480" cy="45005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5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Надлежащее содержание ОИ в МКД должно </a:t>
            </a:r>
          </a:p>
          <a:p>
            <a:pPr>
              <a:spcAft>
                <a:spcPts val="1200"/>
              </a:spcAft>
              <a:buNone/>
            </a:pPr>
            <a:r>
              <a:rPr lang="ru-RU" sz="25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обеспечивать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3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 1.1 </a:t>
            </a:r>
            <a:r>
              <a:rPr lang="ru-RU" sz="23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ст. 161</a:t>
            </a:r>
            <a:r>
              <a:rPr lang="ru-RU" sz="23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ЖК РФ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):</a:t>
            </a:r>
          </a:p>
          <a:p>
            <a:pPr lvl="0"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1) соблюдение требований </a:t>
            </a: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к надежности и </a:t>
            </a:r>
          </a:p>
          <a:p>
            <a:pPr lvl="0">
              <a:spcAft>
                <a:spcPts val="1800"/>
              </a:spcAft>
              <a:buNone/>
            </a:pP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безопасности  МКД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 lvl="0"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 </a:t>
            </a: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безопасность жизни и здоровья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граждан, </a:t>
            </a:r>
          </a:p>
          <a:p>
            <a:pPr lvl="0">
              <a:buNone/>
            </a:pP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имущества  </a:t>
            </a:r>
            <a:r>
              <a:rPr lang="ru-RU" sz="23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физических и юридических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лиц,</a:t>
            </a:r>
          </a:p>
          <a:p>
            <a:pPr lvl="0"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государственного и муниципального имущества;</a:t>
            </a:r>
          </a:p>
          <a:p>
            <a:pPr>
              <a:spcAft>
                <a:spcPts val="1200"/>
              </a:spcAft>
              <a:buNone/>
            </a:pPr>
            <a:endParaRPr lang="ru-RU" sz="24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85728"/>
            <a:ext cx="4188590" cy="1621976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ДОГОВОР</a:t>
            </a:r>
            <a:br>
              <a:rPr lang="ru-RU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1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ТСЖ  С СОБСТВЕННИКАМИ </a:t>
            </a:r>
            <a:endParaRPr lang="ru-RU" sz="31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892480" cy="4429156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Зафиксируйте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факт выдачи лично в руки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проекта </a:t>
            </a:r>
          </a:p>
          <a:p>
            <a:pPr>
              <a:spcBef>
                <a:spcPts val="600"/>
              </a:spcBef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договора, содержащего условия о предоставлении</a:t>
            </a:r>
          </a:p>
          <a:p>
            <a:pPr>
              <a:spcBef>
                <a:spcPts val="600"/>
              </a:spcBef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коммунальных услуг, собственнику помещения, в</a:t>
            </a:r>
          </a:p>
          <a:p>
            <a:pPr>
              <a:spcBef>
                <a:spcPts val="600"/>
              </a:spcBef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соответствующем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реестре подписания договоров </a:t>
            </a:r>
          </a:p>
          <a:p>
            <a:pPr>
              <a:spcBef>
                <a:spcPts val="600"/>
              </a:spcBef>
              <a:spcAft>
                <a:spcPts val="1800"/>
              </a:spcAft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предоставлении коммунальных услуг.</a:t>
            </a:r>
          </a:p>
          <a:p>
            <a:pPr>
              <a:spcBef>
                <a:spcPts val="600"/>
              </a:spcBef>
              <a:buNone/>
            </a:pP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При возврате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собственником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подписанного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 его </a:t>
            </a:r>
          </a:p>
          <a:p>
            <a:pPr>
              <a:spcBef>
                <a:spcPts val="600"/>
              </a:spcBef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стороны договора сделайте соответствующую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отметку </a:t>
            </a:r>
          </a:p>
          <a:p>
            <a:pPr>
              <a:spcBef>
                <a:spcPts val="600"/>
              </a:spcBef>
              <a:buNone/>
            </a:pP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 реестре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подписания договоров о предоставлении</a:t>
            </a:r>
          </a:p>
          <a:p>
            <a:pPr>
              <a:spcBef>
                <a:spcPts val="600"/>
              </a:spcBef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коммунальных услуг.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endParaRPr lang="ru-RU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1200"/>
              </a:spcAft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120</a:t>
            </a:fld>
            <a:endParaRPr lang="ru-RU"/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85728"/>
            <a:ext cx="4188590" cy="1621976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ДОГОВОР</a:t>
            </a:r>
            <a:br>
              <a:rPr lang="ru-RU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1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ТСЖ  С СОБСТВЕННИКАМИ </a:t>
            </a:r>
            <a:endParaRPr lang="ru-RU" sz="31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357430"/>
            <a:ext cx="8892480" cy="3663857"/>
          </a:xfrm>
        </p:spPr>
        <p:txBody>
          <a:bodyPr/>
          <a:lstStyle/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мере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поступления обращений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от собственников</a:t>
            </a:r>
          </a:p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помещений в МКД выдавайте таким собственникам</a:t>
            </a:r>
          </a:p>
          <a:p>
            <a:pPr>
              <a:spcAft>
                <a:spcPts val="1800"/>
              </a:spcAft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оформленный экземпляр договора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содержащего </a:t>
            </a:r>
          </a:p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условия о предоставлении  коммунальных услуг.</a:t>
            </a:r>
          </a:p>
          <a:p>
            <a:pPr>
              <a:spcAft>
                <a:spcPts val="800"/>
              </a:spcAft>
              <a:buNone/>
            </a:pP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забывайте заполнять реестр договоров!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121</a:t>
            </a:fld>
            <a:endParaRPr lang="ru-RU"/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85728"/>
            <a:ext cx="4188590" cy="1621976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ДОГОВОР</a:t>
            </a:r>
            <a:br>
              <a:rPr lang="ru-RU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1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ТСЖ  С СОБСТВЕННИКАМИ </a:t>
            </a:r>
            <a:endParaRPr lang="ru-RU" sz="31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000240"/>
            <a:ext cx="8892480" cy="4429156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800" b="1" i="1" u="sng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ВАЖНО!</a:t>
            </a:r>
          </a:p>
          <a:p>
            <a:pPr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ТСЖ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не вправе отказать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собственнику помещения </a:t>
            </a:r>
          </a:p>
          <a:p>
            <a:pPr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МКД как являющемуся, так и не являющемуся</a:t>
            </a:r>
          </a:p>
          <a:p>
            <a:pPr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его членом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 заключении договора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 предоставлении</a:t>
            </a:r>
          </a:p>
          <a:p>
            <a:pPr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коммунальных услуг того вида, предоставление </a:t>
            </a:r>
          </a:p>
          <a:p>
            <a:pPr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которых возможно с учетом степени благоустройства </a:t>
            </a:r>
          </a:p>
          <a:p>
            <a:pPr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МКД, а равно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не вправе отказать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 предоставлении </a:t>
            </a:r>
          </a:p>
          <a:p>
            <a:pPr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таких коммунальных услуг (</a:t>
            </a:r>
            <a:r>
              <a:rPr lang="ru-RU" sz="2200" u="sng" dirty="0" err="1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подп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.«б» п.9 ПП РФ №354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122</a:t>
            </a:fld>
            <a:endParaRPr lang="ru-RU"/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123</a:t>
            </a:fld>
            <a:endParaRPr lang="ru-RU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417862"/>
            <a:ext cx="8892480" cy="4032447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Семинар вела </a:t>
            </a:r>
          </a:p>
          <a:p>
            <a:pPr marL="0" indent="0" algn="ctr">
              <a:buNone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Фролова Ольга Евгеньевна,</a:t>
            </a:r>
          </a:p>
          <a:p>
            <a:pPr marL="0" indent="0" algn="ctr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председатель Правления </a:t>
            </a:r>
          </a:p>
          <a:p>
            <a:pPr marL="0" indent="0" algn="ctr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НП «Воронежское Содружество ТСЖ», </a:t>
            </a:r>
          </a:p>
          <a:p>
            <a:pPr marL="0" indent="0" algn="ctr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Руководитель Воронежского городского центра </a:t>
            </a:r>
          </a:p>
          <a:p>
            <a:pPr marL="0" indent="0" algn="ctr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общественного  контроля в сфере ЖКХ</a:t>
            </a:r>
          </a:p>
          <a:p>
            <a:endParaRPr lang="ru-RU" dirty="0"/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785754" y="5085184"/>
            <a:ext cx="8358246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</a:p>
          <a:p>
            <a:endParaRPr lang="ru-RU" dirty="0"/>
          </a:p>
        </p:txBody>
      </p:sp>
      <p:pic>
        <p:nvPicPr>
          <p:cNvPr id="8" name="Picture 2" descr="http://yk-gildom.ru/wp-content/uploads/2011/09/kodeks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>
                    <a14:imgEffect>
                      <a14:artisticPencil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74708" y="994978"/>
            <a:ext cx="3106454" cy="85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887618" y="125208"/>
            <a:ext cx="30963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cap="all" dirty="0">
                <a:ln w="0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cs typeface="Times New Roman" panose="02020603050405020304" pitchFamily="18" charset="0"/>
              </a:rPr>
              <a:t>Дистанционная </a:t>
            </a:r>
          </a:p>
          <a:p>
            <a:pPr algn="ctr"/>
            <a:r>
              <a:rPr lang="ru-RU" sz="2000" b="1" cap="all" dirty="0">
                <a:ln w="0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cs typeface="Times New Roman" panose="02020603050405020304" pitchFamily="18" charset="0"/>
              </a:rPr>
              <a:t>школа ЖКХ</a:t>
            </a:r>
          </a:p>
        </p:txBody>
      </p:sp>
    </p:spTree>
    <p:extLst>
      <p:ext uri="{BB962C8B-B14F-4D97-AF65-F5344CB8AC3E}">
        <p14:creationId xmlns:p14="http://schemas.microsoft.com/office/powerpoint/2010/main" xmlns="" val="29431378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428604"/>
            <a:ext cx="3571900" cy="142876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СОДЕРЖАНИЕ ОИ</a:t>
            </a:r>
            <a:endParaRPr lang="ru-RU" sz="28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285992"/>
            <a:ext cx="8892480" cy="4214842"/>
          </a:xfrm>
        </p:spPr>
        <p:txBody>
          <a:bodyPr>
            <a:norm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 постоянную </a:t>
            </a: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готовность инженерных коммуникаций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приборов учета и другого оборудования, входящих 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состав ОИ, к осуществлению поставок ресурсов,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необходимых  </a:t>
            </a: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для предоставления  КУ 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гражданам.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endParaRPr lang="ru-RU" sz="24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428604"/>
            <a:ext cx="3571900" cy="142876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СОДЕРЖАНИЕ ОИ</a:t>
            </a:r>
            <a:endParaRPr lang="ru-RU" sz="28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892480" cy="421484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4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Содержание ОИ в МКД включает в себя:</a:t>
            </a:r>
          </a:p>
          <a:p>
            <a:pPr lvl="0"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осмотр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общего имущества;</a:t>
            </a:r>
          </a:p>
          <a:p>
            <a:pPr lvl="0">
              <a:buFontTx/>
              <a:buChar char="-"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обеспечение готовности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внутридомовых инженерных</a:t>
            </a:r>
          </a:p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систем и оборудования, входящих в состав ОИ, </a:t>
            </a:r>
          </a:p>
          <a:p>
            <a:pPr lvl="0"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 предоставлению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коммунальных услуг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 lvl="0">
              <a:buFontTx/>
              <a:buChar char="-"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поддержание помещений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входящих в состав ОИ, </a:t>
            </a:r>
          </a:p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состоянии, обеспечивающем в них установленные</a:t>
            </a:r>
          </a:p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законодательством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температуру и влажность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  <a:endParaRPr lang="ru-RU" sz="2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428604"/>
            <a:ext cx="3571900" cy="142876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СОДЕРЖАНИЕ ОИ</a:t>
            </a:r>
            <a:endParaRPr lang="ru-RU" sz="28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892480" cy="4500594"/>
          </a:xfrm>
        </p:spPr>
        <p:txBody>
          <a:bodyPr>
            <a:noAutofit/>
          </a:bodyPr>
          <a:lstStyle/>
          <a:p>
            <a:pPr lvl="0">
              <a:buFontTx/>
              <a:buChar char="-"/>
            </a:pP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уборку и санитарно-гигиеническую очистку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помещений</a:t>
            </a:r>
          </a:p>
          <a:p>
            <a:pPr lvl="0">
              <a:spcAft>
                <a:spcPts val="1200"/>
              </a:spcAft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общего пользования, земельного участка  в  составе ОИ;</a:t>
            </a:r>
          </a:p>
          <a:p>
            <a:pPr>
              <a:buFontTx/>
              <a:buChar char="-"/>
            </a:pP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сбор и вывоз жидких бытовых отходов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включая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отходы, образующиеся в результате деятельности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организаций и ИП, пользующихся нежилыми</a:t>
            </a:r>
          </a:p>
          <a:p>
            <a:pPr>
              <a:spcAft>
                <a:spcPts val="1200"/>
              </a:spcAft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помещениями в МКД (</a:t>
            </a:r>
            <a:r>
              <a:rPr lang="ru-RU" sz="2100" u="sng" dirty="0" err="1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подп</a:t>
            </a:r>
            <a:r>
              <a:rPr lang="ru-RU" sz="21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.«</a:t>
            </a:r>
            <a:r>
              <a:rPr lang="ru-RU" sz="2100" u="sng" dirty="0" err="1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</a:t>
            </a:r>
            <a:r>
              <a:rPr lang="ru-RU" sz="21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» п.10 ПП РФ №491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);</a:t>
            </a:r>
          </a:p>
          <a:p>
            <a:pPr lvl="0">
              <a:buFontTx/>
              <a:buChar char="-"/>
            </a:pP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организацию мест для накопления и накопление </a:t>
            </a:r>
          </a:p>
          <a:p>
            <a:pPr lvl="0"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отработанных </a:t>
            </a:r>
            <a:r>
              <a:rPr lang="ru-RU" sz="21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ртутьсодержащих ламп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 их передачу </a:t>
            </a:r>
          </a:p>
          <a:p>
            <a:pPr lvl="0">
              <a:spcAft>
                <a:spcPts val="1200"/>
              </a:spcAft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</a:t>
            </a:r>
            <a:r>
              <a:rPr lang="ru-RU" sz="21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специализированные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организации;</a:t>
            </a:r>
          </a:p>
          <a:p>
            <a:pPr>
              <a:spcAft>
                <a:spcPts val="1200"/>
              </a:spcAft>
              <a:buNone/>
            </a:pPr>
            <a:endParaRPr lang="ru-RU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1200"/>
              </a:spcAft>
              <a:buNone/>
            </a:pPr>
            <a:endParaRPr lang="ru-RU" sz="21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428604"/>
            <a:ext cx="3571900" cy="142876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СОДЕРЖАНИЕ ОИ</a:t>
            </a:r>
            <a:endParaRPr lang="ru-RU" sz="28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071678"/>
            <a:ext cx="8892480" cy="4572032"/>
          </a:xfrm>
        </p:spPr>
        <p:txBody>
          <a:bodyPr>
            <a:normAutofit/>
          </a:bodyPr>
          <a:lstStyle/>
          <a:p>
            <a:pPr lvl="0">
              <a:buFontTx/>
              <a:buChar char="-"/>
            </a:pP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содержание мест накопления ТКО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 соответствии </a:t>
            </a:r>
          </a:p>
          <a:p>
            <a:pPr lvl="0"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установленными требованиями (</a:t>
            </a:r>
            <a:r>
              <a:rPr lang="ru-RU" sz="2100" u="sng" dirty="0" err="1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подп</a:t>
            </a:r>
            <a:r>
              <a:rPr lang="ru-RU" sz="21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.«</a:t>
            </a:r>
            <a:r>
              <a:rPr lang="ru-RU" sz="2100" u="sng" dirty="0" err="1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</a:t>
            </a:r>
            <a:r>
              <a:rPr lang="ru-RU" sz="21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(2)» п.10</a:t>
            </a:r>
          </a:p>
          <a:p>
            <a:pPr lvl="0">
              <a:spcAft>
                <a:spcPts val="1200"/>
              </a:spcAft>
              <a:buNone/>
            </a:pPr>
            <a:r>
              <a:rPr lang="ru-RU" sz="21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ПП РФ №491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);</a:t>
            </a:r>
          </a:p>
          <a:p>
            <a:pPr lvl="0">
              <a:buFontTx/>
              <a:buChar char="-"/>
            </a:pP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меры пожарной безопасности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 соответствии </a:t>
            </a:r>
          </a:p>
          <a:p>
            <a:pPr lvl="0">
              <a:spcAft>
                <a:spcPts val="1200"/>
              </a:spcAft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законодательством РФ о пожарной безопасности;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содержание и уход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за элементами озеленения и</a:t>
            </a:r>
          </a:p>
          <a:p>
            <a:pPr>
              <a:spcBef>
                <a:spcPts val="600"/>
              </a:spcBef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благоустройства, а также иными предназначенными </a:t>
            </a:r>
            <a:r>
              <a:rPr lang="ru-RU" sz="21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для</a:t>
            </a:r>
          </a:p>
          <a:p>
            <a:pPr>
              <a:spcBef>
                <a:spcPts val="600"/>
              </a:spcBef>
              <a:buNone/>
            </a:pPr>
            <a:r>
              <a:rPr lang="ru-RU" sz="21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обслуживания, эксплуатации и благоустройства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МКД,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расположенными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на земельном участке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в составе ОИ;</a:t>
            </a:r>
          </a:p>
          <a:p>
            <a:pPr lvl="0">
              <a:buNone/>
            </a:pPr>
            <a:endParaRPr lang="ru-RU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1200"/>
              </a:spcAft>
              <a:buNone/>
            </a:pPr>
            <a:endParaRPr lang="ru-RU" sz="24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428604"/>
            <a:ext cx="3571900" cy="142876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СОДЕРЖАНИЕ ОИ</a:t>
            </a:r>
            <a:endParaRPr lang="ru-RU" sz="28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892480" cy="428628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FontTx/>
              <a:buChar char="-"/>
            </a:pP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текущий и капитальный ремонт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подготовку к сезонной</a:t>
            </a:r>
          </a:p>
          <a:p>
            <a:pPr>
              <a:spcBef>
                <a:spcPts val="600"/>
              </a:spcBef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эксплуатации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и содержание ОИ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а также элементов</a:t>
            </a:r>
          </a:p>
          <a:p>
            <a:pPr>
              <a:spcBef>
                <a:spcPts val="600"/>
              </a:spcBef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благоустройства и иных объектов, расположенных 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на земельном участке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входящем в состав ОИ;</a:t>
            </a:r>
          </a:p>
          <a:p>
            <a:pPr lvl="0">
              <a:spcBef>
                <a:spcPts val="600"/>
              </a:spcBef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обеспечение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установки и ввода в эксплуатацию ОДПУ</a:t>
            </a:r>
          </a:p>
          <a:p>
            <a:pPr lvl="0">
              <a:spcBef>
                <a:spcPts val="600"/>
              </a:spcBef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холодной и горячей воды, тепловой и электрической</a:t>
            </a:r>
          </a:p>
          <a:p>
            <a:pPr lvl="0">
              <a:spcBef>
                <a:spcPts val="600"/>
              </a:spcBef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энергии, природного газа, а также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их надлежащей</a:t>
            </a:r>
          </a:p>
          <a:p>
            <a:pPr lvl="0">
              <a:spcBef>
                <a:spcPts val="600"/>
              </a:spcBef>
              <a:buNone/>
            </a:pP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эксплуатации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(осмотры, техническое обслуживание, </a:t>
            </a:r>
          </a:p>
          <a:p>
            <a:pPr lvl="0">
              <a:spcBef>
                <a:spcPts val="600"/>
              </a:spcBef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поверка приборов учета и т.д.).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endParaRPr lang="ru-RU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600"/>
              </a:spcBef>
              <a:buNone/>
            </a:pPr>
            <a:endParaRPr lang="ru-RU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None/>
            </a:pPr>
            <a:endParaRPr lang="ru-RU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1200"/>
              </a:spcAft>
              <a:buNone/>
            </a:pPr>
            <a:endParaRPr lang="ru-RU" sz="21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428604"/>
            <a:ext cx="3571900" cy="142876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СОДЕРЖАНИЕ ОИ</a:t>
            </a:r>
            <a:endParaRPr lang="ru-RU" sz="28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892480" cy="4143404"/>
          </a:xfrm>
        </p:spPr>
        <p:txBody>
          <a:bodyPr>
            <a:normAutofit/>
          </a:bodyPr>
          <a:lstStyle/>
          <a:p>
            <a:pPr lvl="0">
              <a:spcBef>
                <a:spcPts val="600"/>
              </a:spcBef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проведение обязательных в отношении ОИ мероприятий </a:t>
            </a:r>
          </a:p>
          <a:p>
            <a:pPr lvl="0">
              <a:spcBef>
                <a:spcPts val="600"/>
              </a:spcBef>
              <a:buNone/>
            </a:pPr>
            <a:r>
              <a:rPr lang="ru-RU" sz="21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энергосбережению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 повышению энергетической</a:t>
            </a:r>
          </a:p>
          <a:p>
            <a:pPr lvl="0"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эффективности;</a:t>
            </a:r>
          </a:p>
          <a:p>
            <a:pPr lvl="0">
              <a:buFontTx/>
              <a:buChar char="-"/>
            </a:pP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приобретение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холодной воды, горячей воды,</a:t>
            </a:r>
          </a:p>
          <a:p>
            <a:pPr lvl="0"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электрической энергии,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потребляемых при содержании ОИ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</a:p>
          <a:p>
            <a:pPr lvl="0"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 также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отведение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сточных вод в целях содержания  ОИ</a:t>
            </a:r>
          </a:p>
          <a:p>
            <a:pPr lvl="0"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 условии, что </a:t>
            </a:r>
            <a:r>
              <a:rPr lang="ru-RU" sz="21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конструктивные особенности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МКД</a:t>
            </a:r>
          </a:p>
          <a:p>
            <a:pPr lvl="0">
              <a:buNone/>
            </a:pP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предусматривают возможность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такого потребления,</a:t>
            </a:r>
          </a:p>
          <a:p>
            <a:pPr lvl="0"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отведения (</a:t>
            </a:r>
            <a:r>
              <a:rPr lang="ru-RU" sz="2100" u="sng" dirty="0" err="1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подп</a:t>
            </a:r>
            <a:r>
              <a:rPr lang="ru-RU" sz="21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.«л» п.10 ПП РФ №491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spcAft>
                <a:spcPts val="1200"/>
              </a:spcAft>
              <a:buNone/>
            </a:pPr>
            <a:endParaRPr lang="ru-RU" sz="24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428604"/>
            <a:ext cx="3571900" cy="142876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ПЕРЕЧЕНЬ РАБОТ И УСЛУГ</a:t>
            </a:r>
            <a:endParaRPr lang="ru-RU" sz="28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892480" cy="41434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Перечень услуг и работ, их периодичность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определяются:</a:t>
            </a:r>
          </a:p>
          <a:p>
            <a:pPr lvl="0">
              <a:buFontTx/>
              <a:buChar char="-"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порядке, определенном </a:t>
            </a: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Уставом</a:t>
            </a:r>
            <a:r>
              <a:rPr lang="ru-RU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ТСЖ, если</a:t>
            </a:r>
          </a:p>
          <a:p>
            <a:pPr lvl="0"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управление общим имуществом в МКД </a:t>
            </a:r>
          </a:p>
          <a:p>
            <a:pPr lvl="0">
              <a:spcAft>
                <a:spcPts val="1800"/>
              </a:spcAft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осуществляется </a:t>
            </a: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ТСЖ самостоятельно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 lvl="0">
              <a:buFontTx/>
              <a:buChar char="-"/>
            </a:pP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 договоре управления  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МКД между </a:t>
            </a: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ТСЖ </a:t>
            </a:r>
          </a:p>
          <a:p>
            <a:pPr lvl="0">
              <a:buNone/>
            </a:pP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и управляющей организацией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ru-RU" sz="23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14414" y="1214422"/>
            <a:ext cx="4643470" cy="64294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Законодательство</a:t>
            </a:r>
            <a:endParaRPr lang="ru-RU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2214554"/>
            <a:ext cx="8715436" cy="42862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1. Федеральный закон от 29.12.2004 </a:t>
            </a:r>
            <a:r>
              <a:rPr lang="ru-RU" sz="23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№ 188-ФЗ</a:t>
            </a:r>
          </a:p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(ред. от 28.12.2016)  «Жилищный кодекс </a:t>
            </a:r>
          </a:p>
          <a:p>
            <a:pPr>
              <a:spcAft>
                <a:spcPts val="1200"/>
              </a:spcAft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Российской Федерации".</a:t>
            </a:r>
          </a:p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2. Федеральный Закон от 27 июля 2006 </a:t>
            </a:r>
            <a:r>
              <a:rPr lang="ru-RU" sz="23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№ 152-ФЗ</a:t>
            </a:r>
          </a:p>
          <a:p>
            <a:pPr>
              <a:spcAft>
                <a:spcPts val="1200"/>
              </a:spcAft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«О персональных данных»</a:t>
            </a:r>
          </a:p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3. Федеральный закон от 06.12.2011 </a:t>
            </a:r>
            <a:r>
              <a:rPr lang="ru-RU" sz="2300" b="1" i="1" dirty="0" smtClean="0">
                <a:solidFill>
                  <a:srgbClr val="6600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 402-ФЗ </a:t>
            </a:r>
          </a:p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(ред. от 23.05.2016) «О бухгалтерском учете».</a:t>
            </a:r>
          </a:p>
          <a:p>
            <a:pPr>
              <a:buNone/>
            </a:pPr>
            <a:endParaRPr lang="ru-RU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428604"/>
            <a:ext cx="3571900" cy="142876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ПЕРЕЧЕНЬ РАБОТ И УСЛУГ</a:t>
            </a:r>
            <a:endParaRPr lang="ru-RU" sz="28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892480" cy="414340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800" b="1" i="1" u="sng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ВАЖНО!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Минимальный перечень работ и услуг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необходимых для надлежащего содержания ОИ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многоквартирном доме,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и порядок их оказания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и выполнения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 установлен </a:t>
            </a:r>
            <a:r>
              <a:rPr lang="ru-RU" sz="2400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ПП РФ №290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ru-RU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428604"/>
            <a:ext cx="3571900" cy="142876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ПЕРЕЧЕНЬ РАБОТ И УСЛУГ</a:t>
            </a:r>
            <a:endParaRPr lang="ru-RU" sz="28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000240"/>
            <a:ext cx="8892480" cy="428628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4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 прочим услугам в рамках управления МКД, 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относятся:</a:t>
            </a:r>
          </a:p>
          <a:p>
            <a:pPr lvl="0"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услуги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консьержей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 lvl="0"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охрана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территории;</a:t>
            </a:r>
          </a:p>
          <a:p>
            <a:pPr lvl="0">
              <a:buFontTx/>
              <a:buChar char="-"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подготовка (печать) материалов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для проведения </a:t>
            </a:r>
          </a:p>
          <a:p>
            <a:pPr lvl="0"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общих собраний собственников в МКД;</a:t>
            </a:r>
          </a:p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любые другие услуги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на усмотрение собственников.</a:t>
            </a:r>
          </a:p>
          <a:p>
            <a:pPr>
              <a:spcAft>
                <a:spcPts val="1200"/>
              </a:spcAft>
              <a:buNone/>
            </a:pPr>
            <a:endParaRPr lang="ru-RU" sz="2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428604"/>
            <a:ext cx="3571900" cy="142876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ПЕРЕЧЕНЬ РАБОТ И УСЛУГ</a:t>
            </a:r>
            <a:endParaRPr lang="ru-RU" sz="28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000240"/>
            <a:ext cx="8892480" cy="4429156"/>
          </a:xfrm>
        </p:spPr>
        <p:txBody>
          <a:bodyPr>
            <a:normAutofit/>
          </a:bodyPr>
          <a:lstStyle/>
          <a:p>
            <a:pPr lvl="0"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800" b="1" i="1" u="sng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ВАЖНО!</a:t>
            </a:r>
          </a:p>
          <a:p>
            <a:pPr lvl="0">
              <a:spcBef>
                <a:spcPts val="600"/>
              </a:spcBef>
              <a:buNone/>
            </a:pP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Обслуживание </a:t>
            </a:r>
            <a:r>
              <a:rPr lang="ru-RU" sz="2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домофонов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и систем </a:t>
            </a:r>
          </a:p>
          <a:p>
            <a:pPr lvl="0">
              <a:spcBef>
                <a:spcPts val="600"/>
              </a:spcBef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видеонаблюдения 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могут относиться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как </a:t>
            </a:r>
          </a:p>
          <a:p>
            <a:pPr lvl="0">
              <a:spcBef>
                <a:spcPts val="600"/>
              </a:spcBef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 обязательным услугам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(если они входят в состав</a:t>
            </a:r>
          </a:p>
          <a:p>
            <a:pPr lvl="0">
              <a:spcBef>
                <a:spcPts val="600"/>
              </a:spcBef>
              <a:buNone/>
            </a:pP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общего имущества собственников в МКД),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так и к</a:t>
            </a:r>
          </a:p>
          <a:p>
            <a:pPr lvl="0">
              <a:spcBef>
                <a:spcPts val="600"/>
              </a:spcBef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дополнительным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(если указанное оборудование</a:t>
            </a:r>
          </a:p>
          <a:p>
            <a:pPr lvl="0">
              <a:spcBef>
                <a:spcPts val="600"/>
              </a:spcBef>
              <a:buNone/>
            </a:pP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устанавливалось после ввода МКД в эксплуатацию </a:t>
            </a:r>
          </a:p>
          <a:p>
            <a:pPr lvl="0">
              <a:spcBef>
                <a:spcPts val="600"/>
              </a:spcBef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 инициативе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отдельных собственников и </a:t>
            </a:r>
          </a:p>
          <a:p>
            <a:pPr lvl="0">
              <a:spcBef>
                <a:spcPts val="600"/>
              </a:spcBef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не принималось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в общую собственность решением ОСС).</a:t>
            </a:r>
          </a:p>
          <a:p>
            <a:pPr>
              <a:spcBef>
                <a:spcPts val="600"/>
              </a:spcBef>
              <a:buNone/>
            </a:pPr>
            <a:endParaRPr lang="ru-RU" sz="24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428604"/>
            <a:ext cx="3571900" cy="142876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ПЕРЕЧЕНЬ РАБОТ И УСЛУГ</a:t>
            </a:r>
            <a:endParaRPr lang="ru-RU" sz="28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892480" cy="4143404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8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Члены ТСЖ определяют </a:t>
            </a:r>
            <a:r>
              <a:rPr lang="ru-RU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состав прочих услуг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 рамках сметы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доходов и расходов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товарищества на год и </a:t>
            </a:r>
            <a:r>
              <a:rPr lang="ru-RU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утверждают  его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на общем собрании членов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ТСЖ.</a:t>
            </a:r>
          </a:p>
          <a:p>
            <a:pPr>
              <a:spcAft>
                <a:spcPts val="1200"/>
              </a:spcAft>
              <a:buNone/>
            </a:pPr>
            <a:endParaRPr lang="ru-RU" sz="24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08" y="642918"/>
            <a:ext cx="3714776" cy="1214446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ПЛАТА </a:t>
            </a:r>
            <a:b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 СОДЕРЖАНИЕ</a:t>
            </a:r>
            <a:endParaRPr lang="ru-RU" sz="28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892480" cy="43577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5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Плата за содержание жилого помещения </a:t>
            </a:r>
          </a:p>
          <a:p>
            <a:pPr>
              <a:spcAft>
                <a:spcPts val="1200"/>
              </a:spcAft>
              <a:buNone/>
            </a:pPr>
            <a:r>
              <a:rPr lang="ru-RU" sz="25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включает в себя плату: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 услуги/работы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по управлению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МКД; 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содержание и текущий ремонт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общего имущества; </a:t>
            </a:r>
          </a:p>
          <a:p>
            <a:pPr>
              <a:buFontTx/>
              <a:buChar char="-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 холодную воду, горячую воду, электрическую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энергию,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потребляемые при содержании ОИ 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МКД,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 также за отведение сточных вод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 целях содержания</a:t>
            </a:r>
          </a:p>
          <a:p>
            <a:pPr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ОИ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в  МКД (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п.1 ч.2 ст.154ЖК РФ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);</a:t>
            </a:r>
          </a:p>
          <a:p>
            <a:pPr>
              <a:spcAft>
                <a:spcPts val="1200"/>
              </a:spcAft>
              <a:buNone/>
            </a:pPr>
            <a:endParaRPr lang="ru-RU" sz="24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714356"/>
            <a:ext cx="3786214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ПЛАТА </a:t>
            </a:r>
            <a:b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 СОДЕРЖАНИЕ</a:t>
            </a:r>
            <a:endParaRPr lang="ru-RU" sz="28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285992"/>
            <a:ext cx="8892480" cy="4000528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Члены ТСЖ вносят обязательные платежи и (или) взносы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связанные с оплатой расходов на содержание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текущий ремонт ОИ, а также с оплатой КУ,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 порядке,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установленном органами управления ТСЖ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в том числе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уплачивают взносы на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капитальный ремонт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ч.5 ст.155 ЖК РФ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  <a:endParaRPr lang="ru-RU" sz="22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714356"/>
            <a:ext cx="3786214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ПЛАТА </a:t>
            </a:r>
            <a:b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 СОДЕРЖАНИЕ</a:t>
            </a:r>
            <a:endParaRPr lang="ru-RU" sz="28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214554"/>
            <a:ext cx="8892480" cy="4071966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Собственники помещений в МКД,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не являющиеся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членами ТСЖ, 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вносят плату за содержание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жилого помещения и плату за  КУ в соответствии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 договорами, заключенными с ТСЖ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в том числе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уплачивают взносы на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капитальный ремонт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 6 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ст. 155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ЖК РФ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714356"/>
            <a:ext cx="3714776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ПЛАТА </a:t>
            </a:r>
            <a:b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 СОДЕРЖАНИЕ</a:t>
            </a:r>
            <a:endParaRPr lang="ru-RU" sz="28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214554"/>
            <a:ext cx="8892480" cy="4071966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8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>
              <a:spcAft>
                <a:spcPts val="1200"/>
              </a:spcAft>
              <a:buNone/>
            </a:pPr>
            <a:r>
              <a:rPr lang="ru-RU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 случае заключения  ТСЖ договора управления</a:t>
            </a:r>
          </a:p>
          <a:p>
            <a:pPr>
              <a:spcAft>
                <a:spcPts val="1200"/>
              </a:spcAft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многоквартирным домом плата за ЖКУ </a:t>
            </a:r>
            <a:r>
              <a:rPr lang="ru-RU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членами </a:t>
            </a:r>
          </a:p>
          <a:p>
            <a:pPr>
              <a:spcAft>
                <a:spcPts val="1200"/>
              </a:spcAft>
              <a:buNone/>
            </a:pPr>
            <a:r>
              <a:rPr lang="ru-RU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и не членами ТСЖ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вносится выбранной </a:t>
            </a:r>
          </a:p>
          <a:p>
            <a:pPr>
              <a:spcAft>
                <a:spcPts val="1200"/>
              </a:spcAft>
              <a:buNone/>
            </a:pPr>
            <a:r>
              <a:rPr lang="ru-RU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управляющей организации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spcAft>
                <a:spcPts val="1200"/>
              </a:spcAft>
              <a:buNone/>
            </a:pPr>
            <a:endParaRPr lang="ru-RU" sz="24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714356"/>
            <a:ext cx="3714776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ПЛАТА </a:t>
            </a:r>
            <a:b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 СОДЕРЖАНИЕ</a:t>
            </a:r>
            <a:endParaRPr lang="ru-RU" sz="28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892480" cy="4143404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800" b="1" i="1" u="sng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ВАЖНО!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ТСЖ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вправе устанавливать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на основе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принятой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сметы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доходов и расходов на год 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размеры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платежей и взносов для каждого собственника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помещения в МКД в соответствии с его долей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праве общей собственности на ОИ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ч.3 ст.137 ЖК РФ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spcAft>
                <a:spcPts val="1200"/>
              </a:spcAft>
              <a:buNone/>
            </a:pPr>
            <a:endParaRPr lang="ru-RU" sz="24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714356"/>
            <a:ext cx="3714776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ПЛАТА </a:t>
            </a:r>
            <a:b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 СОДЕРЖАНИЕ</a:t>
            </a:r>
            <a:endParaRPr lang="ru-RU" sz="28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892480" cy="41434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Плату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за содержание жилого помещения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необходимо установить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 размере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который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обеспечивает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надлежащее содержание</a:t>
            </a: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общего</a:t>
            </a:r>
          </a:p>
          <a:p>
            <a:pPr>
              <a:spcAft>
                <a:spcPts val="18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имущества в  МКД (</a:t>
            </a:r>
            <a:r>
              <a:rPr lang="ru-RU" sz="2400" u="sng" dirty="0" smtClean="0">
                <a:solidFill>
                  <a:srgbClr val="2E2ED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ч.1 ст.156 ЖК РФ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 </a:t>
            </a:r>
          </a:p>
          <a:p>
            <a:pPr>
              <a:spcAft>
                <a:spcPts val="1800"/>
              </a:spcAft>
              <a:buNone/>
            </a:pPr>
            <a:r>
              <a:rPr lang="ru-RU" sz="2800" b="1" i="1" u="sng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ВАЖНО!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Установление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размера платы за жилищные услуги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находится в компетенции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органов управления</a:t>
            </a:r>
            <a:r>
              <a:rPr lang="ru-RU" sz="24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ТСЖ.</a:t>
            </a:r>
          </a:p>
          <a:p>
            <a:pPr>
              <a:spcAft>
                <a:spcPts val="1200"/>
              </a:spcAft>
              <a:buNone/>
            </a:pPr>
            <a:endParaRPr lang="ru-RU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1200"/>
              </a:spcAft>
              <a:buNone/>
            </a:pPr>
            <a:endParaRPr lang="ru-RU" sz="24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29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14414" y="1214422"/>
            <a:ext cx="4643470" cy="64294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Законодательство</a:t>
            </a:r>
            <a:endParaRPr lang="ru-RU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2214554"/>
            <a:ext cx="8715436" cy="42862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4.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Федеральный закон от 03.06.2009 </a:t>
            </a:r>
            <a:r>
              <a:rPr lang="ru-RU" sz="2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№ 103-ФЗ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(ред. от 03.07.2016) «О деятельности по приему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платежей физических лиц, осуществляемой платежными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агентами».</a:t>
            </a:r>
          </a:p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5. Федеральный закон от 2 октября 2007 г. </a:t>
            </a:r>
            <a:r>
              <a:rPr lang="ru-RU" sz="2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№ 229-ФЗ</a:t>
            </a:r>
          </a:p>
          <a:p>
            <a:pPr lvl="0"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«Об исполнительном производстве».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6. Федеральный закон от 7 февраля 1992 г.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№ 2300-1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«О защите прав потребителей».</a:t>
            </a:r>
          </a:p>
          <a:p>
            <a:pPr>
              <a:buNone/>
            </a:pPr>
            <a:endParaRPr lang="ru-RU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714356"/>
            <a:ext cx="3714776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ПЛАТА </a:t>
            </a:r>
            <a:b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 СОДЕРЖАНИЕ</a:t>
            </a:r>
            <a:endParaRPr lang="ru-RU" sz="28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892480" cy="414340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800" b="1" i="1" u="sng" dirty="0" smtClean="0">
                <a:solidFill>
                  <a:srgbClr val="2E2ED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 marL="457200" indent="-457200">
              <a:buAutoNum type="arabicParenR"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 плату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за жилое помещение входят работы </a:t>
            </a:r>
          </a:p>
          <a:p>
            <a:pPr marL="457200" indent="-457200">
              <a:spcAft>
                <a:spcPts val="18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услуги исключительно по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обслуживанию ОИ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 Размер платы за содержание устанавливается</a:t>
            </a:r>
          </a:p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одинаковым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для собственников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жилых и нежилых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помещений в МКД и взимается в размере,</a:t>
            </a:r>
          </a:p>
          <a:p>
            <a:pPr>
              <a:buNone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пропорциональном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доле в ОИ.</a:t>
            </a:r>
          </a:p>
          <a:p>
            <a:pPr>
              <a:spcAft>
                <a:spcPts val="1200"/>
              </a:spcAft>
              <a:buNone/>
            </a:pPr>
            <a:endParaRPr lang="ru-RU" sz="24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30</a:t>
            </a:fld>
            <a:endParaRPr lang="ru-RU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714356"/>
            <a:ext cx="3714776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ПЛАТА </a:t>
            </a:r>
            <a:b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 СОДЕРЖАНИЕ</a:t>
            </a:r>
            <a:endParaRPr lang="ru-RU" sz="28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214554"/>
            <a:ext cx="8892480" cy="407196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 Размер платы за содержание устанавливается</a:t>
            </a:r>
          </a:p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одинаковым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для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членов ТСЖ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собственников, </a:t>
            </a:r>
          </a:p>
          <a:p>
            <a:pPr>
              <a:spcAft>
                <a:spcPts val="1800"/>
              </a:spcAft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не являющихся членами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ТСЖ.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4) Размер платы  устанавливается из расчета </a:t>
            </a:r>
          </a:p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на 1 кв. метр общей площади</a:t>
            </a: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жилого/нежилого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помещения в МКД.</a:t>
            </a:r>
          </a:p>
          <a:p>
            <a:pPr>
              <a:buNone/>
            </a:pPr>
            <a:endParaRPr lang="ru-RU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1200"/>
              </a:spcAft>
              <a:buNone/>
            </a:pPr>
            <a:endParaRPr lang="ru-RU" sz="24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31</a:t>
            </a:fld>
            <a:endParaRPr lang="ru-RU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714356"/>
            <a:ext cx="3786214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ПЛАТА </a:t>
            </a:r>
            <a:b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 СОДЕРЖАНИЕ</a:t>
            </a:r>
            <a:endParaRPr lang="ru-RU" sz="28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892480" cy="41434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3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Плата за жилое помещение и коммунальные услуги</a:t>
            </a:r>
          </a:p>
          <a:p>
            <a:pPr>
              <a:spcAft>
                <a:spcPts val="1200"/>
              </a:spcAft>
              <a:buNone/>
            </a:pPr>
            <a:r>
              <a:rPr lang="ru-RU" sz="23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вносится на основании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ч.2 ст.155 ЖК РФ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):</a:t>
            </a:r>
          </a:p>
          <a:p>
            <a:pPr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1) платежных документов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(в том числе платежных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документов в электронной форме, размещенных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системе),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представленных не позднее первого числа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месяца, следующего за истекшим месяцем,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если </a:t>
            </a:r>
          </a:p>
          <a:p>
            <a:pPr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иной срок не установлен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решением общего собрания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членов ТСЖ;</a:t>
            </a:r>
          </a:p>
          <a:p>
            <a:pPr>
              <a:spcAft>
                <a:spcPts val="1200"/>
              </a:spcAft>
              <a:buNone/>
            </a:pPr>
            <a:endParaRPr lang="ru-RU" sz="24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32</a:t>
            </a:fld>
            <a:endParaRPr lang="ru-RU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714356"/>
            <a:ext cx="3786214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ПЛАТА </a:t>
            </a:r>
            <a:b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 СОДЕРЖАНИЕ</a:t>
            </a:r>
            <a:endParaRPr lang="ru-RU" sz="28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214554"/>
            <a:ext cx="8892480" cy="428628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2) информации о размере платы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за жилое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помещение и КУ, 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задолженности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 оплате,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размещенной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системе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или в иных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информационных системах, позволяющих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внести плату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за жилое помещение и КУ. </a:t>
            </a:r>
          </a:p>
          <a:p>
            <a:pPr>
              <a:spcAft>
                <a:spcPts val="1200"/>
              </a:spcAft>
              <a:buNone/>
            </a:pPr>
            <a:endParaRPr lang="ru-RU" sz="23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33</a:t>
            </a:fld>
            <a:endParaRPr lang="ru-RU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714356"/>
            <a:ext cx="3714776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ПЛАТА </a:t>
            </a:r>
            <a:b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 СОДЕРЖАНИЕ</a:t>
            </a:r>
            <a:endParaRPr lang="ru-RU" sz="28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285992"/>
            <a:ext cx="8892480" cy="4214842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Информацией о размере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платы за жилое помещение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 КУ и задолженности по оплате </a:t>
            </a: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являются сведения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 начислениях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 системе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сведения, содержащиеся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 представленном платежном документе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 адресу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3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электронной почты потребителя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услуг или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полученном посредством </a:t>
            </a:r>
            <a:r>
              <a:rPr lang="ru-RU" sz="23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информационных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3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терминалов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платежном документе.</a:t>
            </a:r>
          </a:p>
          <a:p>
            <a:pPr>
              <a:spcAft>
                <a:spcPts val="1200"/>
              </a:spcAft>
              <a:buNone/>
            </a:pPr>
            <a:endParaRPr lang="ru-RU" sz="23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34</a:t>
            </a:fld>
            <a:endParaRPr lang="ru-RU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714356"/>
            <a:ext cx="3786214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ПЛАТА </a:t>
            </a:r>
            <a:b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 СОДЕРЖАНИЕ</a:t>
            </a:r>
            <a:endParaRPr lang="ru-RU" sz="28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892480" cy="4429156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800" b="1" i="1" u="sng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ВАЖНО!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1 января 2018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 года информация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 размере платы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 ЖКУ должна быть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размещена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 ГИС ЖКХ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 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соответствовать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платежному документу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 бумажном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носителе.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 smtClean="0"/>
          </a:p>
          <a:p>
            <a:pPr>
              <a:spcAft>
                <a:spcPts val="1200"/>
              </a:spcAft>
              <a:buNone/>
            </a:pPr>
            <a:endParaRPr lang="ru-RU" sz="2800" b="1" i="1" u="sng" dirty="0" smtClean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35</a:t>
            </a:fld>
            <a:endParaRPr lang="ru-RU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642918"/>
            <a:ext cx="3714776" cy="1214446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ПЛАТА </a:t>
            </a:r>
            <a:b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 СОДЕРЖАНИЕ</a:t>
            </a:r>
            <a:endParaRPr lang="ru-RU" sz="28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892480" cy="4357718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1200"/>
              </a:spcAft>
              <a:buNone/>
            </a:pPr>
            <a:r>
              <a:rPr lang="ru-RU" sz="30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Платежный документ </a:t>
            </a:r>
            <a:r>
              <a:rPr lang="ru-RU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не будет считаться 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представленным  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собственникам в МКД в случае:</a:t>
            </a:r>
          </a:p>
          <a:p>
            <a:pPr marL="514350" indent="-514350">
              <a:lnSpc>
                <a:spcPct val="120000"/>
              </a:lnSpc>
              <a:spcBef>
                <a:spcPts val="600"/>
              </a:spcBef>
              <a:buAutoNum type="arabicParenR"/>
            </a:pPr>
            <a:r>
              <a:rPr lang="ru-RU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отсутствия информации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 ГИС ЖКХ о размере</a:t>
            </a:r>
          </a:p>
          <a:p>
            <a:pPr marL="514350" indent="-514350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платы за ЖКУ по данному МКД;</a:t>
            </a:r>
          </a:p>
          <a:p>
            <a:pPr marL="514350" indent="-51435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2) выявленного несоответствия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информации в </a:t>
            </a:r>
          </a:p>
          <a:p>
            <a:pPr marL="514350" indent="-51435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ГИС ЖКХ и информации в платежном документе </a:t>
            </a:r>
          </a:p>
          <a:p>
            <a:pPr marL="514350" indent="-51435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бумажном носителе.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 smtClean="0"/>
              <a:t/>
            </a:r>
            <a:br>
              <a:rPr lang="ru-RU" sz="2600" dirty="0" smtClean="0"/>
            </a:br>
            <a:endParaRPr lang="ru-RU" sz="2600" dirty="0" smtClean="0"/>
          </a:p>
          <a:p>
            <a:pPr>
              <a:spcAft>
                <a:spcPts val="1200"/>
              </a:spcAft>
              <a:buNone/>
            </a:pPr>
            <a:endParaRPr lang="ru-RU" sz="2800" b="1" i="1" u="sng" dirty="0" smtClean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36</a:t>
            </a:fld>
            <a:endParaRPr lang="ru-RU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714356"/>
            <a:ext cx="3857652" cy="1000132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29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ПЕРСОНАЛЬНЫЕ ДАННЫЕ</a:t>
            </a: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29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285992"/>
            <a:ext cx="8892480" cy="4214842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начислении, расчете и сборе платежей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 ЖКУ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исполнители жилищно-коммунальных услуг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пользуются информацией, являющейся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персональными данными физических лиц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(паспортные данные, адрес, семейное положение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др.).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37</a:t>
            </a:fld>
            <a:endParaRPr lang="ru-RU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428604"/>
            <a:ext cx="3857652" cy="1285884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29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ПЕРСОНАЛЬНЫЕ ДАННЫЕ</a:t>
            </a:r>
            <a:endParaRPr lang="ru-RU" sz="29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071678"/>
            <a:ext cx="8892480" cy="4500594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ТСЖ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обязаны уведомлять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уполномоченный орган по</a:t>
            </a:r>
          </a:p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защите прав субъектов персональных данных</a:t>
            </a:r>
          </a:p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Роскомнадзор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о начале своей деятельности </a:t>
            </a:r>
          </a:p>
          <a:p>
            <a:pPr lvl="0">
              <a:spcBef>
                <a:spcPts val="600"/>
              </a:spcBef>
              <a:spcAft>
                <a:spcPts val="1800"/>
              </a:spcAft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по обработке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персональных данных (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ч.3 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ст.22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№ 152-ФЗ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r>
              <a:rPr lang="ru-RU" sz="22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Персональные данные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любая информация,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относящаяся к прямо или косвенно определенному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или определяемому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физическому лицу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(субъекту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персональных данных) (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ст.3 № 152-ФЗ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 </a:t>
            </a:r>
          </a:p>
          <a:p>
            <a:pPr>
              <a:buNone/>
            </a:pPr>
            <a:endParaRPr lang="ru-RU" sz="21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38</a:t>
            </a:fld>
            <a:endParaRPr lang="ru-RU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428604"/>
            <a:ext cx="3857652" cy="1285884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29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ПЕРСОНАЛЬНЫЕ ДАННЫЕ</a:t>
            </a:r>
            <a:endParaRPr lang="ru-RU" sz="29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071678"/>
            <a:ext cx="8892480" cy="44291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Обработка персональных данных</a:t>
            </a:r>
            <a:r>
              <a:rPr lang="ru-RU" sz="21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регламентируется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федеральным законом от 27 июля 2006 </a:t>
            </a:r>
            <a:r>
              <a:rPr lang="ru-RU" sz="21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 152-ФЗ</a:t>
            </a:r>
          </a:p>
          <a:p>
            <a:pPr>
              <a:spcAft>
                <a:spcPts val="1200"/>
              </a:spcAft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«О персональных данных».</a:t>
            </a:r>
          </a:p>
          <a:p>
            <a:pPr>
              <a:buNone/>
            </a:pPr>
            <a:r>
              <a:rPr lang="ru-RU" sz="21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Оператор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 (обработки персональных данных)  -  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госорган, 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ОМСУ, юридическое или физическое лицо, самостоятельно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или совместно с другими лицами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организующие/</a:t>
            </a:r>
          </a:p>
          <a:p>
            <a:pPr>
              <a:buNone/>
            </a:pP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осуществляющие обработку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персональных данных, а также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определяющие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цели обработки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данных, 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состав данных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подлежащих обработке,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действия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(операции), совершаемые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ними (</a:t>
            </a:r>
            <a:r>
              <a:rPr lang="ru-RU" sz="21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ст.3 № 152-ФЗ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 </a:t>
            </a:r>
          </a:p>
          <a:p>
            <a:pPr>
              <a:buNone/>
            </a:pPr>
            <a:endParaRPr lang="ru-RU" sz="21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39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14414" y="1214422"/>
            <a:ext cx="4643470" cy="64294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Законодательство</a:t>
            </a:r>
            <a:endParaRPr lang="ru-RU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2214554"/>
            <a:ext cx="8715436" cy="42862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7. Арбитражный процессуальный кодекс </a:t>
            </a:r>
          </a:p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Российской Федерации от 24.07.2002 </a:t>
            </a:r>
            <a:r>
              <a:rPr lang="ru-RU" sz="23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№ 95-ФЗ</a:t>
            </a:r>
          </a:p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(ред. от 01.07.2017)</a:t>
            </a:r>
          </a:p>
          <a:p>
            <a:pPr>
              <a:buNone/>
            </a:pPr>
            <a:endParaRPr lang="ru-RU" sz="2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8. Гражданский процессуальный кодекс </a:t>
            </a:r>
          </a:p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Российской Федерации от 14 ноября 2002  </a:t>
            </a:r>
            <a:r>
              <a:rPr lang="ru-RU" sz="23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№ 138-ФЗ</a:t>
            </a:r>
          </a:p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(ред. от 19.12.2016 (с </a:t>
            </a:r>
            <a:r>
              <a:rPr lang="ru-RU" sz="23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изм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и доп., вступ. в силу </a:t>
            </a:r>
          </a:p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01.01.2017))</a:t>
            </a:r>
          </a:p>
          <a:p>
            <a:pPr>
              <a:buNone/>
            </a:pPr>
            <a:endParaRPr lang="ru-RU" sz="2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857232"/>
            <a:ext cx="3759962" cy="1050472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29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ПЕРСОНАЛЬНЫЕ ДАННЫЕ </a:t>
            </a: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29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988840"/>
            <a:ext cx="8892480" cy="444055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26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Обработка персональных данных 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любое 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действие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(операция) или совокупность действий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(операций), совершаемых с использованием средств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автоматизации или без использования таких средств  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 персональными данными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включая сбор, запись,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систематизацию, накопление, хранение, уточнение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(обновление, изменение), извлечение, использование,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передачу (распространение, предоставление, доступ),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обезличивание, блокирование, удаление, уничтожение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персональных данных (</a:t>
            </a:r>
            <a:r>
              <a:rPr lang="ru-RU" sz="23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ст.3 № 152-ФЗ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40</a:t>
            </a:fld>
            <a:endParaRPr lang="ru-RU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714356"/>
            <a:ext cx="3759962" cy="928694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29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ПЕРСОНАЛЬНЫЕ ДАННЫЕ</a:t>
            </a: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29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214554"/>
            <a:ext cx="8892480" cy="4214842"/>
          </a:xfrm>
        </p:spPr>
        <p:txBody>
          <a:bodyPr>
            <a:norm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Операторами (ТСЖ)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должна обеспечиваться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конфиденциальность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персональных данных (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п.1 ст.7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№152-ФЗ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), кроме случаев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обезличивания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персональных данных (например, количество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проживающих граждан, площадь помещений, 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дата начала, окончания проживания или отсутствия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граждан по месту проживания) (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пп.1 п.2 ст.7 №152-ФЗ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 </a:t>
            </a:r>
          </a:p>
          <a:p>
            <a:pPr lvl="0">
              <a:buNone/>
            </a:pPr>
            <a:endParaRPr lang="ru-RU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41</a:t>
            </a:fld>
            <a:endParaRPr lang="ru-RU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714356"/>
            <a:ext cx="3759962" cy="928694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29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ПЕРСОНАЛЬНЫЕ ДАННЫЕ</a:t>
            </a: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29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214554"/>
            <a:ext cx="8892480" cy="4214842"/>
          </a:xfrm>
        </p:spPr>
        <p:txBody>
          <a:bodyPr>
            <a:norm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Конфиденциальность персональных данных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обязательное требование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не допускать распространения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персональных данных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без согласия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субъекта 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персональных данных или наличия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иного законного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основания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пп.10 ст.3 №152-ФЗ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 </a:t>
            </a:r>
          </a:p>
          <a:p>
            <a:pPr lvl="0">
              <a:buNone/>
            </a:pPr>
            <a:endParaRPr lang="ru-RU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42</a:t>
            </a:fld>
            <a:endParaRPr lang="ru-RU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714356"/>
            <a:ext cx="3714776" cy="1000132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29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ПЕРСОНАЛЬНЫЕ ДАННЫЕ</a:t>
            </a: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29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892480" cy="428628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800" b="1" i="1" u="sng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ВАЖНО!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Оператор персональных данных (сотрудники ТСЖ)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не вправе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предоставлять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третьим лицам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информацию, содержащую персональные данные,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без надлежащего согласия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субъекта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персональных данных.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43</a:t>
            </a:fld>
            <a:endParaRPr lang="ru-RU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714356"/>
            <a:ext cx="3714776" cy="1000132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29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ПЕРСОНАЛЬНЫЕ ДАННЫЕ</a:t>
            </a: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29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892480" cy="450059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8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1) В соответствии с </a:t>
            </a:r>
            <a:r>
              <a:rPr lang="ru-RU" sz="21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ч.3 </a:t>
            </a:r>
            <a:r>
              <a:rPr lang="ru-RU" sz="21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ст.6</a:t>
            </a:r>
            <a:r>
              <a:rPr lang="ru-RU" sz="21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№ 152-ФЗ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оператор (ТСЖ)</a:t>
            </a:r>
          </a:p>
          <a:p>
            <a:pPr>
              <a:buNone/>
            </a:pP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вправе поручить 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обработку персональных данных 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субъекта персональных данных (потребителя ЖКУ) </a:t>
            </a:r>
          </a:p>
          <a:p>
            <a:pPr>
              <a:spcAft>
                <a:spcPts val="1200"/>
              </a:spcAft>
              <a:buNone/>
            </a:pP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другому лицу 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(РКЦ).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Передача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персональных данных в расчетные центры 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для </a:t>
            </a:r>
            <a:r>
              <a:rPr lang="ru-RU" sz="2100" b="1" i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изготовления квитанций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осуществления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расчётов 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т.п.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не будет являться нарушением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Закона 152-ФЗ 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1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 16 ст. 155 ЖК РФ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endParaRPr lang="ru-RU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44</a:t>
            </a:fld>
            <a:endParaRPr lang="ru-RU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714356"/>
            <a:ext cx="3759962" cy="1000132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29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ПЕРСОНАЛЬНЫЕ ДАННЫЕ</a:t>
            </a: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29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214554"/>
            <a:ext cx="8892480" cy="421484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 ТСЖ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вправе поручить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обработку персональных данных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РКЦ лишь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 согласия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потребителя ЖКУ 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ч.3 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ст.6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№ 152-ФЗ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Согласовывать с собственниками помещений в МКД </a:t>
            </a:r>
          </a:p>
          <a:p>
            <a:pPr>
              <a:buNone/>
            </a:pP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следует </a:t>
            </a:r>
            <a:r>
              <a:rPr lang="ru-RU" sz="22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не сам факт привлечения РКЦ</a:t>
            </a: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к расчетам, </a:t>
            </a:r>
          </a:p>
          <a:p>
            <a:pPr>
              <a:buNone/>
            </a:pP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а </a:t>
            </a:r>
            <a:r>
              <a:rPr lang="ru-RU" sz="22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передачу</a:t>
            </a: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персональных данных собственников </a:t>
            </a:r>
          </a:p>
          <a:p>
            <a:pPr>
              <a:buNone/>
            </a:pP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помещений в МКД  - физических лиц.  </a:t>
            </a:r>
          </a:p>
          <a:p>
            <a:pPr>
              <a:buNone/>
            </a:pPr>
            <a:endParaRPr lang="ru-RU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sz="21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45</a:t>
            </a:fld>
            <a:endParaRPr lang="ru-RU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714356"/>
            <a:ext cx="3759962" cy="1000132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29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ПЕРСОНАЛЬНЫЕ ДАННЫЕ</a:t>
            </a: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29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892480" cy="45005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4) Лицо,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осуществляющее обработку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персональных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данных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по поручению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оператора,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не обязано получать</a:t>
            </a:r>
          </a:p>
          <a:p>
            <a:pPr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согласие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субъекта персональных данных на обработку 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его данных (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ч.4 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ст.6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№ 152-ФЗ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5) В этом случае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ответственность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перед субъектом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персональных данных за действия указанного лица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несет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оператор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(ТСЖ) - 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ч.5 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ст.6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№ 152-ФЗ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46</a:t>
            </a:fld>
            <a:endParaRPr lang="ru-RU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714356"/>
            <a:ext cx="3759962" cy="1143008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29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ПЕРСОНАЛЬНЫЕ ДАННЫЕ</a:t>
            </a: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29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892480" cy="42862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6) Лицо, осуществляющее обработку персональных 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данных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по поручению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оператора, несет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ответственность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перед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оператором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</a:t>
            </a:r>
            <a:r>
              <a:rPr lang="ru-RU" sz="21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ч.3 </a:t>
            </a:r>
            <a:r>
              <a:rPr lang="ru-RU" sz="21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ст.6</a:t>
            </a:r>
            <a:r>
              <a:rPr lang="ru-RU" sz="21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№ 152-ФЗ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endParaRPr lang="ru-RU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7)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Обязанность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заручиться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согласием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собственников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помещений в МКД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на обработку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их персональных данных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платежному агенту лежит на ТСЖ и 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не является </a:t>
            </a:r>
          </a:p>
          <a:p>
            <a:pPr>
              <a:buNone/>
            </a:pP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функцией платежного агента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47</a:t>
            </a:fld>
            <a:endParaRPr lang="ru-RU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714356"/>
            <a:ext cx="3759962" cy="1000132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29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ПЕРСОНАЛЬНЫЕ ДАННЫЕ</a:t>
            </a: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29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214554"/>
            <a:ext cx="8892480" cy="4214842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Согласие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собственника помещения на передачу его</a:t>
            </a:r>
          </a:p>
          <a:p>
            <a:pPr>
              <a:spcBef>
                <a:spcPts val="600"/>
              </a:spcBef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персональных данных в РКЦ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для расчетов за ЖКУ, может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быть закреплено: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решении общего собрания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собственников 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помещений в МКД, оформленном в виде протокола;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отдельным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письменным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согласием каждого 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собственника помещения в МКД;</a:t>
            </a:r>
          </a:p>
          <a:p>
            <a:pPr>
              <a:spcBef>
                <a:spcPts val="600"/>
              </a:spcBef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 договоре с ТСЖ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или в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Уставе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ТСЖ.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48</a:t>
            </a:fld>
            <a:endParaRPr lang="ru-RU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714356"/>
            <a:ext cx="3759962" cy="928694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29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ПЕРСОНАЛЬНЫЕ ДАННЫЕ</a:t>
            </a: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29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892480" cy="428628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800" b="1" i="1" u="sng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ВАЖНО!</a:t>
            </a:r>
          </a:p>
          <a:p>
            <a:pPr>
              <a:spcAft>
                <a:spcPts val="600"/>
              </a:spcAft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Если гражданин состоит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 договорных отношениях с ТСЖ </a:t>
            </a:r>
          </a:p>
          <a:p>
            <a:pPr>
              <a:spcAft>
                <a:spcPts val="600"/>
              </a:spcAft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предоставлению ему ЖКУ, то ТСЖ, исполняющему такой </a:t>
            </a:r>
          </a:p>
          <a:p>
            <a:pPr>
              <a:spcAft>
                <a:spcPts val="600"/>
              </a:spcAft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договор и получающему в связи с таким договором плату</a:t>
            </a:r>
          </a:p>
          <a:p>
            <a:pPr>
              <a:spcAft>
                <a:spcPts val="600"/>
              </a:spcAft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граждан,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не требуется согласия граждан 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обработку их</a:t>
            </a:r>
          </a:p>
          <a:p>
            <a:pPr>
              <a:spcAft>
                <a:spcPts val="600"/>
              </a:spcAft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персональных данных, поскольку обработка таких данных</a:t>
            </a:r>
          </a:p>
          <a:p>
            <a:pPr>
              <a:spcAft>
                <a:spcPts val="600"/>
              </a:spcAft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производится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 целях исполнения договора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 гражданином</a:t>
            </a:r>
          </a:p>
          <a:p>
            <a:pPr>
              <a:spcAft>
                <a:spcPts val="600"/>
              </a:spcAft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1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пп.2 п.2 ст. 6 №152-ФЗ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 lvl="0">
              <a:spcAft>
                <a:spcPts val="600"/>
              </a:spcAft>
              <a:buNone/>
            </a:pPr>
            <a:endParaRPr lang="ru-RU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49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14414" y="1214422"/>
            <a:ext cx="4643470" cy="64294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Законодательство</a:t>
            </a:r>
            <a:endParaRPr lang="ru-RU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2071678"/>
            <a:ext cx="8715436" cy="4357718"/>
          </a:xfrm>
        </p:spPr>
        <p:txBody>
          <a:bodyPr>
            <a:noAutofit/>
          </a:bodyPr>
          <a:lstStyle/>
          <a:p>
            <a:pPr>
              <a:spcBef>
                <a:spcPts val="40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9. Постановление Правительства РФ от 13.08.2006г. </a:t>
            </a:r>
          </a:p>
          <a:p>
            <a:pPr>
              <a:spcBef>
                <a:spcPts val="400"/>
              </a:spcBef>
              <a:spcAft>
                <a:spcPts val="600"/>
              </a:spcAft>
              <a:buNone/>
            </a:pPr>
            <a:r>
              <a:rPr lang="ru-RU" sz="2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№491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(ред. от 26.12.2016) «Об утверждении Правил </a:t>
            </a:r>
          </a:p>
          <a:p>
            <a:pPr>
              <a:spcBef>
                <a:spcPts val="40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содержания общего имущества в многоквартирном</a:t>
            </a:r>
          </a:p>
          <a:p>
            <a:pPr>
              <a:spcBef>
                <a:spcPts val="40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доме и Правил изменения размера платы за</a:t>
            </a:r>
          </a:p>
          <a:p>
            <a:pPr>
              <a:spcBef>
                <a:spcPts val="40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содержание жилого помещения в случае оказания</a:t>
            </a:r>
          </a:p>
          <a:p>
            <a:pPr>
              <a:spcBef>
                <a:spcPts val="40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услуг и выполнения работ по управлению, содержанию</a:t>
            </a:r>
          </a:p>
          <a:p>
            <a:pPr>
              <a:spcBef>
                <a:spcPts val="40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ремонту общего имущества в многоквартирном доме</a:t>
            </a:r>
          </a:p>
          <a:p>
            <a:pPr>
              <a:spcBef>
                <a:spcPts val="40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ненадлежащего качества и (или) с перерывами,</a:t>
            </a:r>
          </a:p>
          <a:p>
            <a:pPr>
              <a:spcBef>
                <a:spcPts val="40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превышающими установленную продолжительность».</a:t>
            </a:r>
          </a:p>
          <a:p>
            <a:pPr>
              <a:buNone/>
            </a:pPr>
            <a:endParaRPr lang="ru-RU" sz="2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714356"/>
            <a:ext cx="3759962" cy="928694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29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ПЕРСОНАЛЬНЫЕ ДАННЫЕ</a:t>
            </a: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29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285992"/>
            <a:ext cx="8892480" cy="4143404"/>
          </a:xfrm>
        </p:spPr>
        <p:txBody>
          <a:bodyPr>
            <a:normAutofit/>
          </a:bodyPr>
          <a:lstStyle/>
          <a:p>
            <a:pPr lvl="0"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8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1) Если оператор на основании договора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поручает 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обработку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персональных данных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другому лицу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существенным условием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договора является обеспечение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указанным лицом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конфиденциальности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персональных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данных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и безопасности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персональных данных при 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их обработке (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п.4 ст.6 №152-ФЗ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 lvl="0">
              <a:buNone/>
            </a:pPr>
            <a:endParaRPr lang="ru-RU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50</a:t>
            </a:fld>
            <a:endParaRPr lang="ru-RU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714356"/>
            <a:ext cx="3759962" cy="928694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29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ПЕРСОНАЛЬНЫЕ ДАННЫЕ</a:t>
            </a: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29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892480" cy="42862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 Если третье лицо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использует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переданную ему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оператором информацию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 условием обезличивания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персональных данных (например, количество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проживающих граждан, площадь помещений,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дата начала, окончания проживания или отсутствия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граждан по месту проживания) то оператор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вправе</a:t>
            </a:r>
          </a:p>
          <a:p>
            <a:pPr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передавать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такую информацию третьему лицу </a:t>
            </a:r>
          </a:p>
          <a:p>
            <a:pPr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без согласия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 субъектом персональных данных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пп.1 п.2 ст.7 №152-ФЗ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 lvl="0">
              <a:buNone/>
            </a:pPr>
            <a:endParaRPr lang="ru-RU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51</a:t>
            </a:fld>
            <a:endParaRPr lang="ru-RU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714356"/>
            <a:ext cx="3759962" cy="928694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29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ПЕРСОНАЛЬНЫЕ ДАННЫЕ</a:t>
            </a: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29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892480" cy="428628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 ТСЖ должно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письменно уведомить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граждан-субъектов</a:t>
            </a:r>
          </a:p>
          <a:p>
            <a:pPr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персональных данных, которые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не являются членами </a:t>
            </a:r>
          </a:p>
          <a:p>
            <a:pPr>
              <a:spcAft>
                <a:spcPts val="600"/>
              </a:spcAft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ТСЖ и не заключили договоры с ТСЖ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содержащие</a:t>
            </a:r>
          </a:p>
          <a:p>
            <a:pPr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условия предоставления ЖКУ, о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передаче функций</a:t>
            </a:r>
          </a:p>
          <a:p>
            <a:pPr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обработки их персональных данных, связанных с </a:t>
            </a:r>
          </a:p>
          <a:p>
            <a:pPr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оплатой жилищно-коммунальных услуг,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третьему лицу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</a:p>
          <a:p>
            <a:pPr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сославшись на соответствующее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положение Устава </a:t>
            </a:r>
          </a:p>
          <a:p>
            <a:pPr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или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локального акта ТСЖ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lvl="0">
              <a:spcAft>
                <a:spcPts val="600"/>
              </a:spcAft>
              <a:buNone/>
            </a:pPr>
            <a:endParaRPr lang="ru-RU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52</a:t>
            </a:fld>
            <a:endParaRPr lang="ru-RU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08" y="428604"/>
            <a:ext cx="3688524" cy="1479100"/>
          </a:xfrm>
        </p:spPr>
        <p:txBody>
          <a:bodyPr>
            <a:normAutofit/>
          </a:bodyPr>
          <a:lstStyle/>
          <a:p>
            <a:r>
              <a:rPr lang="ru-RU" sz="2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ПЕРСОНАЛЬНЫЕ ДАННЫЕ</a:t>
            </a:r>
            <a:endParaRPr lang="ru-RU" sz="2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892480" cy="3878171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8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Два случая, когда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не требуется получать письменное</a:t>
            </a:r>
          </a:p>
          <a:p>
            <a:pPr>
              <a:spcAft>
                <a:spcPts val="1200"/>
              </a:spcAft>
              <a:buNone/>
            </a:pP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согласие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на обработку персональных данных:</a:t>
            </a:r>
          </a:p>
          <a:p>
            <a:pPr>
              <a:buFontTx/>
              <a:buChar char="-"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ТСЖ исполняют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договор, заключенный с собственниками</a:t>
            </a:r>
          </a:p>
          <a:p>
            <a:pPr>
              <a:spcAft>
                <a:spcPts val="1200"/>
              </a:spcAft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помещений в МКД (</a:t>
            </a:r>
            <a:r>
              <a:rPr lang="ru-RU" sz="21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п.5</a:t>
            </a:r>
            <a:r>
              <a:rPr lang="ru-RU" sz="21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ч.1 ст.6 №152-ФЗ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);</a:t>
            </a:r>
          </a:p>
          <a:p>
            <a:pPr>
              <a:buFontTx/>
              <a:buChar char="-"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ТСЖ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привлекает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для расчетов за ЖКУ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платежных агентов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или 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банковских платежных агентов 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1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ч. 16 ст. 155 ЖК РФ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53</a:t>
            </a:fld>
            <a:endParaRPr lang="ru-RU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08" y="428604"/>
            <a:ext cx="3688524" cy="1479100"/>
          </a:xfrm>
        </p:spPr>
        <p:txBody>
          <a:bodyPr>
            <a:normAutofit/>
          </a:bodyPr>
          <a:lstStyle/>
          <a:p>
            <a:r>
              <a:rPr lang="ru-RU" sz="2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ШТРАФЫ –</a:t>
            </a:r>
            <a:br>
              <a:rPr lang="ru-RU" sz="2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персональные</a:t>
            </a:r>
            <a:br>
              <a:rPr lang="ru-RU" sz="2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данные</a:t>
            </a:r>
            <a:endParaRPr lang="ru-RU" sz="26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800" b="1" i="1" u="sng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ВАЖНО!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1 июля 2017 года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статья 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13.11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u="sng" dirty="0" err="1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КоАП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 РФ</a:t>
            </a:r>
            <a:r>
              <a:rPr lang="ru-RU" sz="24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предусматривает  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семь уточненных оснований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чтобы привлечь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оператора по обработке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персональных данных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к ответственности за 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нарушение законодательства</a:t>
            </a:r>
            <a:r>
              <a:rPr lang="ru-RU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 этой области. </a:t>
            </a:r>
          </a:p>
          <a:p>
            <a:pPr>
              <a:buNone/>
            </a:pPr>
            <a:endParaRPr lang="ru-RU" sz="2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54</a:t>
            </a:fld>
            <a:endParaRPr lang="ru-RU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08" y="428604"/>
            <a:ext cx="3688524" cy="1479100"/>
          </a:xfrm>
        </p:spPr>
        <p:txBody>
          <a:bodyPr>
            <a:normAutofit/>
          </a:bodyPr>
          <a:lstStyle/>
          <a:p>
            <a:r>
              <a:rPr lang="ru-RU" sz="2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ШТРАФЫ –</a:t>
            </a:r>
            <a:br>
              <a:rPr lang="ru-RU" sz="2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персональные</a:t>
            </a:r>
            <a:br>
              <a:rPr lang="ru-RU" sz="2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данные</a:t>
            </a:r>
            <a:endParaRPr lang="ru-RU" sz="26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2844" y="2285992"/>
          <a:ext cx="8858311" cy="3239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2373"/>
                <a:gridCol w="3428484"/>
                <a:gridCol w="235745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Условия, при которых  ТСЖ совершает нарушение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Вид нарушения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Наказание</a:t>
                      </a:r>
                      <a:endParaRPr lang="ru-RU" dirty="0"/>
                    </a:p>
                  </a:txBody>
                  <a:tcPr/>
                </a:tc>
              </a:tr>
              <a:tr h="2599382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Обрабатывает персональные данные вне исполнения</a:t>
                      </a:r>
                      <a:b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услуг и работ, связанных с управлением МКД</a:t>
                      </a:r>
                      <a:b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6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п. 5 ч. 1 ст. 6  № 152-ФЗ</a:t>
                      </a:r>
                      <a:r>
                        <a:rPr lang="ru-RU" sz="16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1" i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Например</a:t>
                      </a:r>
                      <a:r>
                        <a:rPr lang="ru-RU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использует персональные данные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для рассылки рекламы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Обработка персональных данных:</a:t>
                      </a:r>
                    </a:p>
                    <a:p>
                      <a:pPr lvl="0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в случаях, не предусмотренных законодательством в области персональных данных;</a:t>
                      </a:r>
                    </a:p>
                    <a:p>
                      <a:pPr lvl="0">
                        <a:buFontTx/>
                        <a:buChar char="-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целях, несовместимых с целями сбора персональных данных.</a:t>
                      </a:r>
                    </a:p>
                    <a:p>
                      <a:pPr lvl="0">
                        <a:buFontTx/>
                        <a:buNone/>
                      </a:pP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Обязательное условие – действия по обработке не содержат уголовно наказуемого деяния.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u="sng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Часть 1 </a:t>
                      </a:r>
                      <a:r>
                        <a:rPr lang="ru-RU" sz="1600" u="sng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ст. 13.11</a:t>
                      </a:r>
                      <a:r>
                        <a:rPr lang="ru-RU" sz="1600" u="sng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u="sng" kern="1200" dirty="0" err="1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КоАП</a:t>
                      </a:r>
                      <a:r>
                        <a:rPr lang="ru-RU" sz="1600" u="sng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 РФ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Предупреждение или штраф:</a:t>
                      </a:r>
                    </a:p>
                    <a:p>
                      <a:pPr lvl="0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должностному лицу  – от 5000 до 10 000 руб.;</a:t>
                      </a:r>
                    </a:p>
                    <a:p>
                      <a:pPr lvl="0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организации –</a:t>
                      </a:r>
                    </a:p>
                    <a:p>
                      <a:pPr lvl="0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 30 000 до 50 000 руб.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55</a:t>
            </a:fld>
            <a:endParaRPr lang="ru-RU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08" y="428604"/>
            <a:ext cx="3688524" cy="1479100"/>
          </a:xfrm>
        </p:spPr>
        <p:txBody>
          <a:bodyPr>
            <a:normAutofit/>
          </a:bodyPr>
          <a:lstStyle/>
          <a:p>
            <a:r>
              <a:rPr lang="ru-RU" sz="2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ШТРАФЫ –</a:t>
            </a:r>
            <a:br>
              <a:rPr lang="ru-RU" sz="2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персональные</a:t>
            </a:r>
            <a:br>
              <a:rPr lang="ru-RU" sz="2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данные</a:t>
            </a:r>
            <a:endParaRPr lang="ru-RU" sz="26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2844" y="2071678"/>
          <a:ext cx="8858311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2373"/>
                <a:gridCol w="3428484"/>
                <a:gridCol w="235745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Условия, при которых  ТСЖ совершает нарушение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Вид нарушения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Наказание</a:t>
                      </a:r>
                      <a:endParaRPr lang="ru-RU" dirty="0"/>
                    </a:p>
                  </a:txBody>
                  <a:tcPr/>
                </a:tc>
              </a:tr>
              <a:tr h="2599382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 получило согласие субъекта персональных</a:t>
                      </a:r>
                      <a:b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данных на их обработку, или такое согласие не содержит</a:t>
                      </a:r>
                      <a:b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необходимых сведений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6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ч. 4 ст. 9</a:t>
                      </a:r>
                      <a:r>
                        <a:rPr lang="ru-RU" sz="1600" u="sng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u="sng" kern="1200" baseline="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№152-ФЗ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).</a:t>
                      </a:r>
                    </a:p>
                    <a:p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1" i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Например,</a:t>
                      </a:r>
                      <a:r>
                        <a:rPr lang="ru-RU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без согласия обрабатывает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персональные данные через третьих лиц или в целях,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 связанных с управлением МКД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Обработка персональных данных без письменного согласия лица,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когда такого согласия требует закон. </a:t>
                      </a:r>
                      <a:r>
                        <a:rPr lang="ru-RU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Состав распространяется только на случаи, когда действия по обработке не содержат уголовно наказуемого деяния.</a:t>
                      </a:r>
                    </a:p>
                    <a:p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Нарушение требования закона к составу сведений,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которые нужно включить в согласие на обработку персональных данных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sng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Часть 2 </a:t>
                      </a:r>
                      <a:r>
                        <a:rPr lang="ru-RU" sz="1600" u="sng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ст. 13.11</a:t>
                      </a:r>
                      <a:r>
                        <a:rPr lang="ru-RU" sz="1600" u="sng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u="sng" kern="1200" dirty="0" err="1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КоАП</a:t>
                      </a:r>
                      <a:r>
                        <a:rPr lang="ru-RU" sz="1600" u="sng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 РФ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Штраф:</a:t>
                      </a:r>
                    </a:p>
                    <a:p>
                      <a:pPr lvl="0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должностному лицу  – от 10 000 до 20 000 руб.;</a:t>
                      </a:r>
                    </a:p>
                    <a:p>
                      <a:pPr lvl="0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организации – </a:t>
                      </a:r>
                    </a:p>
                    <a:p>
                      <a:pPr lvl="0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 15 000 до 75 000 руб.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56</a:t>
            </a:fld>
            <a:endParaRPr lang="ru-RU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08" y="428604"/>
            <a:ext cx="3688524" cy="1479100"/>
          </a:xfrm>
        </p:spPr>
        <p:txBody>
          <a:bodyPr>
            <a:normAutofit/>
          </a:bodyPr>
          <a:lstStyle/>
          <a:p>
            <a:r>
              <a:rPr lang="ru-RU" sz="2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ШТРАФЫ –</a:t>
            </a:r>
            <a:br>
              <a:rPr lang="ru-RU" sz="2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персональные</a:t>
            </a:r>
            <a:br>
              <a:rPr lang="ru-RU" sz="2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данные</a:t>
            </a:r>
            <a:endParaRPr lang="ru-RU" sz="26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2844" y="2285992"/>
          <a:ext cx="8858311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2373"/>
                <a:gridCol w="3428484"/>
                <a:gridCol w="235745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Условия, при которых  ТСЖ совершает нарушение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Вид нарушения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Наказание</a:t>
                      </a:r>
                      <a:endParaRPr lang="ru-RU" dirty="0"/>
                    </a:p>
                  </a:txBody>
                  <a:tcPr/>
                </a:tc>
              </a:tr>
              <a:tr h="2599382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 опубликовало на своем сайте или иным образом не обеспечило неограниченный доступ к политике организации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отношении обработки персональных данных и иным сведениям о требованиях к защите персональных данных (</a:t>
                      </a:r>
                      <a:r>
                        <a:rPr lang="ru-RU" sz="16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ч. 2 ст. 18.1</a:t>
                      </a:r>
                      <a:r>
                        <a:rPr lang="ru-RU" sz="1600" u="sng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u="sng" kern="1200" baseline="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№152-ФЗ</a:t>
                      </a:r>
                      <a:r>
                        <a:rPr lang="ru-RU" sz="1600" u="sng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Невыполнение обязанности по опубликованию или иному обеспечению неограниченного доступа:</a:t>
                      </a:r>
                    </a:p>
                    <a:p>
                      <a:pPr lvl="0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 документу, который определяет политику оператора в отношении обработки персональных данных;</a:t>
                      </a:r>
                    </a:p>
                    <a:p>
                      <a:pPr lvl="0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 сведениям о реализуемых требованиях к защите персональных данных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sng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Часть 3 </a:t>
                      </a:r>
                      <a:r>
                        <a:rPr lang="ru-RU" sz="1600" u="sng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ст. 13.11</a:t>
                      </a:r>
                      <a:r>
                        <a:rPr lang="ru-RU" sz="1600" u="sng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u="sng" kern="1200" dirty="0" err="1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КоАП</a:t>
                      </a:r>
                      <a:r>
                        <a:rPr lang="ru-RU" sz="1600" u="sng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 РФ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Предупреждение или штраф:</a:t>
                      </a:r>
                    </a:p>
                    <a:p>
                      <a:pPr lvl="0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должностному лицу – от 4000 до 6000 руб.;</a:t>
                      </a:r>
                    </a:p>
                    <a:p>
                      <a:pPr lvl="0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организации – </a:t>
                      </a:r>
                    </a:p>
                    <a:p>
                      <a:pPr lvl="0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 20 000 до 40 000 руб.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57</a:t>
            </a:fld>
            <a:endParaRPr lang="ru-RU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08" y="428604"/>
            <a:ext cx="3688524" cy="1479100"/>
          </a:xfrm>
        </p:spPr>
        <p:txBody>
          <a:bodyPr>
            <a:normAutofit/>
          </a:bodyPr>
          <a:lstStyle/>
          <a:p>
            <a:r>
              <a:rPr lang="ru-RU" sz="2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ШТРАФЫ –</a:t>
            </a:r>
            <a:br>
              <a:rPr lang="ru-RU" sz="2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персональные</a:t>
            </a:r>
            <a:br>
              <a:rPr lang="ru-RU" sz="2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данные</a:t>
            </a:r>
            <a:endParaRPr lang="ru-RU" sz="26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2844" y="2285992"/>
          <a:ext cx="8858311" cy="3239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2373"/>
                <a:gridCol w="3428484"/>
                <a:gridCol w="235745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Условия, при которых  ТСЖ совершает нарушение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Вид нарушения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Наказание</a:t>
                      </a:r>
                      <a:endParaRPr lang="ru-RU" dirty="0"/>
                    </a:p>
                  </a:txBody>
                  <a:tcPr/>
                </a:tc>
              </a:tr>
              <a:tr h="2599382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 предоставило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информацию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течение 30 дней после запроса (</a:t>
                      </a:r>
                      <a:r>
                        <a:rPr lang="ru-RU" sz="16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ч. 1 ст. 20 №152-ФЗ)</a:t>
                      </a:r>
                      <a:br>
                        <a:rPr lang="ru-RU" sz="16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</a:b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Невыполнение обязанности по предоставлению субъекту персональных данных информации, которая касается обработки этих данных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sng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Часть 4 </a:t>
                      </a:r>
                      <a:r>
                        <a:rPr lang="ru-RU" sz="1600" u="sng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ст. 13.11</a:t>
                      </a:r>
                      <a:r>
                        <a:rPr lang="ru-RU" sz="1600" u="sng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u="sng" kern="1200" dirty="0" err="1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КоАП</a:t>
                      </a:r>
                      <a:r>
                        <a:rPr lang="ru-RU" sz="1600" u="sng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 РФ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Предупреждение или штраф:</a:t>
                      </a:r>
                    </a:p>
                    <a:p>
                      <a:pPr lvl="0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должностному лицу – от 4000 до 6000 руб.;</a:t>
                      </a:r>
                    </a:p>
                    <a:p>
                      <a:pPr lvl="0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организации – от 20 000 до 40 000 руб.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58</a:t>
            </a:fld>
            <a:endParaRPr lang="ru-RU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08" y="428604"/>
            <a:ext cx="3688524" cy="1479100"/>
          </a:xfrm>
        </p:spPr>
        <p:txBody>
          <a:bodyPr>
            <a:normAutofit/>
          </a:bodyPr>
          <a:lstStyle/>
          <a:p>
            <a:r>
              <a:rPr lang="ru-RU" sz="2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ШТРАФЫ –</a:t>
            </a:r>
            <a:br>
              <a:rPr lang="ru-RU" sz="2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персональные</a:t>
            </a:r>
            <a:br>
              <a:rPr lang="ru-RU" sz="2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данные</a:t>
            </a:r>
            <a:endParaRPr lang="ru-RU" sz="26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2844" y="2000240"/>
          <a:ext cx="8858311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2373"/>
                <a:gridCol w="3428484"/>
                <a:gridCol w="235745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Условия, при которых  ТСЖ совершает нарушение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Вид нарушения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Наказание</a:t>
                      </a:r>
                      <a:endParaRPr lang="ru-RU" dirty="0"/>
                    </a:p>
                  </a:txBody>
                  <a:tcPr/>
                </a:tc>
              </a:tr>
              <a:tr h="2599382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 актуализировало, не блокировало или не уничтожило персональные данные по требованию субъекта персональных данных, его представителя или</a:t>
                      </a:r>
                      <a:b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уполномоченного органа по защите прав субъектов</a:t>
                      </a:r>
                      <a:b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персональных данных, когда это необходимо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6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ч. 1 ст. 14 №152-ФЗ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).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Сроки выполнения требований предусматривает</a:t>
                      </a:r>
                      <a:b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6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ст. 21</a:t>
                      </a:r>
                      <a:r>
                        <a:rPr lang="ru-RU" sz="16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u="sng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№152-ФЗ</a:t>
                      </a:r>
                      <a:r>
                        <a:rPr lang="ru-RU" sz="16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Оператор обязан это сделать, когда персональные данные:</a:t>
                      </a:r>
                    </a:p>
                    <a:p>
                      <a:pPr lvl="0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утратили актуальность;</a:t>
                      </a:r>
                    </a:p>
                    <a:p>
                      <a:pPr lvl="0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не предусматривают всю необходимую информацию;</a:t>
                      </a:r>
                    </a:p>
                    <a:p>
                      <a:pPr lvl="0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содержат неточности;</a:t>
                      </a:r>
                    </a:p>
                    <a:p>
                      <a:pPr lvl="0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получены незаконно;</a:t>
                      </a:r>
                    </a:p>
                    <a:p>
                      <a:pPr lvl="0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не отвечают заявленной цели обработки.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sng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Часть 5 </a:t>
                      </a:r>
                      <a:r>
                        <a:rPr lang="ru-RU" sz="1600" u="sng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ст. 13.11</a:t>
                      </a:r>
                      <a:r>
                        <a:rPr lang="ru-RU" sz="1600" u="sng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u="sng" kern="1200" dirty="0" err="1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КоАП</a:t>
                      </a:r>
                      <a:r>
                        <a:rPr lang="ru-RU" sz="1600" u="sng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 РФ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Предупреждение или штраф:</a:t>
                      </a:r>
                    </a:p>
                    <a:p>
                      <a:pPr lvl="0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должностному лицу – от 4000 до 10 000 руб.;</a:t>
                      </a:r>
                    </a:p>
                    <a:p>
                      <a:pPr lvl="0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организации –</a:t>
                      </a:r>
                    </a:p>
                    <a:p>
                      <a:pPr lvl="0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 25 000 до 45 000 руб.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59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14414" y="1214422"/>
            <a:ext cx="4643470" cy="64294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Законодательство</a:t>
            </a:r>
            <a:endParaRPr lang="ru-RU" sz="32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2143116"/>
            <a:ext cx="8715436" cy="414340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10.Постановление Правительства РФ от 03.04.2013г.</a:t>
            </a:r>
          </a:p>
          <a:p>
            <a:pPr>
              <a:buNone/>
            </a:pPr>
            <a:r>
              <a:rPr lang="ru-RU" sz="23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№290</a:t>
            </a:r>
            <a:r>
              <a:rPr lang="ru-RU" sz="23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«О минимальном перечне услуг и работ, </a:t>
            </a:r>
          </a:p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необходимых для обеспечения надлежащего</a:t>
            </a:r>
          </a:p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содержания общего имущества в многоквартирном</a:t>
            </a:r>
          </a:p>
          <a:p>
            <a:pPr>
              <a:spcAft>
                <a:spcPts val="1200"/>
              </a:spcAft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доме, и порядке  их оказания и выполнения»</a:t>
            </a:r>
          </a:p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11. Постановление Правительства РФ от 05.05.2013</a:t>
            </a:r>
          </a:p>
          <a:p>
            <a:pPr>
              <a:buNone/>
            </a:pPr>
            <a:r>
              <a:rPr lang="ru-RU" sz="23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№416  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(ред. от 25.12.2015) «О порядке</a:t>
            </a:r>
          </a:p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осуществления деятельности по управлению</a:t>
            </a:r>
          </a:p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многоквартирными домами»</a:t>
            </a:r>
          </a:p>
          <a:p>
            <a:pPr>
              <a:buNone/>
            </a:pPr>
            <a:endParaRPr lang="ru-RU" sz="2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sz="2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08" y="428604"/>
            <a:ext cx="3688524" cy="1479100"/>
          </a:xfrm>
        </p:spPr>
        <p:txBody>
          <a:bodyPr>
            <a:normAutofit/>
          </a:bodyPr>
          <a:lstStyle/>
          <a:p>
            <a:r>
              <a:rPr lang="ru-RU" sz="2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ШТРАФЫ –</a:t>
            </a:r>
            <a:br>
              <a:rPr lang="ru-RU" sz="2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персональные</a:t>
            </a:r>
            <a:br>
              <a:rPr lang="ru-RU" sz="2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данные</a:t>
            </a:r>
            <a:endParaRPr lang="ru-RU" sz="26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2844" y="2000240"/>
          <a:ext cx="8858311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958"/>
                <a:gridCol w="3571899"/>
                <a:gridCol w="235745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Условия, при которых  ТСЖ совершает нарушение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Вид нарушения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Наказание</a:t>
                      </a:r>
                      <a:endParaRPr lang="ru-RU" dirty="0"/>
                    </a:p>
                  </a:txBody>
                  <a:tcPr/>
                </a:tc>
              </a:tr>
              <a:tr h="2599382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 обеспечило безопасность персональных данных при </a:t>
                      </a:r>
                      <a:r>
                        <a:rPr lang="ru-RU" sz="16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неавтоматизированной</a:t>
                      </a:r>
                      <a:br>
                        <a:rPr lang="ru-RU" sz="16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</a:br>
                      <a:r>
                        <a:rPr lang="ru-RU" sz="16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обработке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1" i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Например</a:t>
                      </a:r>
                      <a:r>
                        <a:rPr lang="ru-RU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не оформило список лиц, которые допущены к обработке информации,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 не организовало раздельное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хранение данных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Несоблюдение условий, которые необходимы, чтобы:</a:t>
                      </a:r>
                    </a:p>
                    <a:p>
                      <a:pPr lvl="0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сохранить персональные данные при хранении материальных носителей;</a:t>
                      </a:r>
                    </a:p>
                    <a:p>
                      <a:pPr lvl="0">
                        <a:buFontTx/>
                        <a:buChar char="-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исключить несанкционированный доступ к ним.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Распространяется только на случаи, когда:</a:t>
                      </a:r>
                    </a:p>
                    <a:p>
                      <a:pPr lvl="0"/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обрабатывают персональные данные без средств автоматизации;</a:t>
                      </a:r>
                    </a:p>
                    <a:p>
                      <a:pPr lvl="0"/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отсутствует состав уголовного преступления;</a:t>
                      </a:r>
                    </a:p>
                    <a:p>
                      <a:pPr lvl="0"/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произошел неправомерный или случайный доступ к персональным данным либо их уничтожили, изменили, блокировали, копировали, передали, распространили или совершили по отношению к ним иные неправомерные действия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sng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Часть 6 </a:t>
                      </a:r>
                      <a:r>
                        <a:rPr lang="ru-RU" sz="1600" u="sng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ст. 13.11</a:t>
                      </a:r>
                      <a:r>
                        <a:rPr lang="ru-RU" sz="1600" u="sng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u="sng" kern="1200" dirty="0" err="1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КоАП</a:t>
                      </a:r>
                      <a:r>
                        <a:rPr lang="ru-RU" sz="1600" u="sng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 РФ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Штраф:</a:t>
                      </a:r>
                    </a:p>
                    <a:p>
                      <a:pPr lvl="0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должностному лицу – от 4000 до 10 000 руб.;</a:t>
                      </a:r>
                    </a:p>
                    <a:p>
                      <a:pPr lvl="0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организации – </a:t>
                      </a:r>
                    </a:p>
                    <a:p>
                      <a:pPr lvl="0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 25 000 до 50 000 руб.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60</a:t>
            </a:fld>
            <a:endParaRPr lang="ru-RU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714356"/>
            <a:ext cx="3714776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ПЛАТА </a:t>
            </a:r>
            <a:b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 СОДЕРЖАНИЕ</a:t>
            </a:r>
            <a:endParaRPr lang="ru-RU" sz="28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892480" cy="44291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ОПЛАТА ПРОЧИХ УСЛУГ собственниками, </a:t>
            </a:r>
          </a:p>
          <a:p>
            <a:pPr>
              <a:spcAft>
                <a:spcPts val="1200"/>
              </a:spcAft>
              <a:buNone/>
            </a:pPr>
            <a:r>
              <a:rPr lang="ru-RU" sz="24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не являющимися членами ТСЖ: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1) ТСЖ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вправе утверждать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 установленном порядке </a:t>
            </a:r>
          </a:p>
          <a:p>
            <a:pPr>
              <a:spcBef>
                <a:spcPts val="600"/>
              </a:spcBef>
              <a:spcAft>
                <a:spcPts val="1800"/>
              </a:spcAft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любой состав прочих услуг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 ТСЖ имеет основания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требовать оплаты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собственниками только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тех  прочих работ и услуг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выполнение которых имеет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непосредственное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отношение к ОИ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None/>
            </a:pPr>
            <a:endParaRPr lang="ru-RU" sz="22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61</a:t>
            </a:fld>
            <a:endParaRPr lang="ru-RU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714356"/>
            <a:ext cx="3714776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ПЛАТА </a:t>
            </a:r>
            <a:b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 СОДЕРЖАНИЕ</a:t>
            </a:r>
            <a:endParaRPr lang="ru-RU" sz="28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214554"/>
            <a:ext cx="8892480" cy="43577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порядок оплаты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прочих услуг собственниками,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 являющимися членами ТСЖ, следует указать </a:t>
            </a:r>
          </a:p>
          <a:p>
            <a:pPr>
              <a:spcAft>
                <a:spcPts val="1200"/>
              </a:spcAft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 договоре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заключаемом ТСЖ с такими собственниками.</a:t>
            </a:r>
          </a:p>
          <a:p>
            <a:pPr>
              <a:spcBef>
                <a:spcPts val="2400"/>
              </a:spcBef>
              <a:spcAft>
                <a:spcPts val="1200"/>
              </a:spcAft>
              <a:buNone/>
            </a:pPr>
            <a:r>
              <a:rPr lang="ru-RU" sz="28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>
              <a:buNone/>
            </a:pPr>
            <a:r>
              <a:rPr lang="ru-RU" sz="21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Члены ТСЖ оплачивают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прочие услуги, </a:t>
            </a:r>
            <a:r>
              <a:rPr lang="ru-RU" sz="21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если они</a:t>
            </a:r>
          </a:p>
          <a:p>
            <a:pPr>
              <a:buNone/>
            </a:pP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включены в смету </a:t>
            </a:r>
            <a:r>
              <a:rPr lang="ru-RU" sz="21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доходов и расходов ТСЖ,</a:t>
            </a:r>
          </a:p>
          <a:p>
            <a:pPr>
              <a:buNone/>
            </a:pP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утвержденную </a:t>
            </a:r>
            <a:r>
              <a:rPr lang="ru-RU" sz="21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на общем собрании членов ТСЖ.</a:t>
            </a:r>
            <a:endParaRPr lang="ru-RU" sz="21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62</a:t>
            </a:fld>
            <a:endParaRPr lang="ru-RU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714356"/>
            <a:ext cx="3857652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ПЛАТА </a:t>
            </a:r>
            <a:b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 СОДЕРЖАНИЕ</a:t>
            </a:r>
            <a:endParaRPr lang="ru-RU" sz="28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928802"/>
            <a:ext cx="8892480" cy="471490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1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СУДЕБНАЯ ПРАКТИКА.</a:t>
            </a:r>
          </a:p>
          <a:p>
            <a:pPr marL="457200" indent="-457200">
              <a:buAutoNum type="arabicParenR"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Решениями общего собрания ТСЖ установлены </a:t>
            </a:r>
          </a:p>
          <a:p>
            <a:pPr marL="457200" indent="-457200">
              <a:buNone/>
            </a:pP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различные размеры платы 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 содержание и ремонт ОИ </a:t>
            </a:r>
          </a:p>
          <a:p>
            <a:pPr marL="457200" indent="-457200"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для собственников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жилых и нежилых помещений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 доме. </a:t>
            </a:r>
          </a:p>
          <a:p>
            <a:pPr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Согласно 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статье 137 ЖК РФ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 ТСЖ  вправе:</a:t>
            </a:r>
          </a:p>
          <a:p>
            <a:pPr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определять смету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доходов и расходов на год; </a:t>
            </a:r>
          </a:p>
          <a:p>
            <a:pPr>
              <a:buFontTx/>
              <a:buChar char="-"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устанавливать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на основе принятой сметы доходов </a:t>
            </a:r>
          </a:p>
          <a:p>
            <a:pPr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расходов на год товарищества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размеры платежей </a:t>
            </a:r>
          </a:p>
          <a:p>
            <a:pPr>
              <a:buNone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и взносов для каждого собственника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помещения  МКД </a:t>
            </a:r>
          </a:p>
          <a:p>
            <a:pPr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соответствии с его долей в праве общей собственности </a:t>
            </a:r>
          </a:p>
          <a:p>
            <a:pPr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общее имущество.</a:t>
            </a:r>
          </a:p>
          <a:p>
            <a:pPr>
              <a:spcAft>
                <a:spcPts val="1200"/>
              </a:spcAft>
              <a:buNone/>
            </a:pPr>
            <a:endParaRPr lang="ru-RU" sz="24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63</a:t>
            </a:fld>
            <a:endParaRPr lang="ru-RU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714356"/>
            <a:ext cx="3714776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ПЛАТА </a:t>
            </a:r>
            <a:b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 СОДЕРЖАНИЕ</a:t>
            </a:r>
            <a:endParaRPr lang="ru-RU" sz="28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000240"/>
            <a:ext cx="8892480" cy="45720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Санкт-Петербургский городской суд в своем кассационном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определении указал, что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ТСЖ вправе устанавливать </a:t>
            </a:r>
          </a:p>
          <a:p>
            <a:pPr>
              <a:buNone/>
            </a:pP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 смете такие виды расходов как расходы на бухгалтерские </a:t>
            </a:r>
          </a:p>
          <a:p>
            <a:pPr>
              <a:spcAft>
                <a:spcPts val="1200"/>
              </a:spcAft>
              <a:buNone/>
            </a:pP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и банковские услуги, а также услуги консьержа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«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Отклонение судом довода ответчика 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том, что у него</a:t>
            </a:r>
          </a:p>
          <a:p>
            <a:pPr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отсутствует обязанность по внесению платежей </a:t>
            </a:r>
          </a:p>
          <a:p>
            <a:pPr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 административно-управленческие расходы, </a:t>
            </a:r>
          </a:p>
          <a:p>
            <a:pPr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услуги банка, консьержа и бухгалтерские услуги, так как </a:t>
            </a:r>
          </a:p>
          <a:p>
            <a:pPr>
              <a:buNone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он не является членом ТСЖ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 согласия на оказание таких</a:t>
            </a:r>
          </a:p>
          <a:p>
            <a:pPr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услуг не давал,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признано обоснованным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» (Кассационное</a:t>
            </a:r>
          </a:p>
          <a:p>
            <a:pPr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определение от 26 января 2012 г. </a:t>
            </a:r>
            <a:r>
              <a:rPr lang="ru-RU" sz="20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№ 33-1001/2012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).</a:t>
            </a:r>
            <a:endParaRPr lang="ru-RU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64</a:t>
            </a:fld>
            <a:endParaRPr lang="ru-RU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714356"/>
            <a:ext cx="3714776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ПЛАТА </a:t>
            </a:r>
            <a:b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 СОДЕРЖАНИЕ</a:t>
            </a:r>
            <a:b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28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892480" cy="43577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 «Решения общего собрания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об установлении размера </a:t>
            </a:r>
          </a:p>
          <a:p>
            <a:pPr>
              <a:buNone/>
            </a:pP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платы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не признавались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 установленном законом порядке</a:t>
            </a:r>
          </a:p>
          <a:p>
            <a:pPr>
              <a:buNone/>
            </a:pP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недействительными.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Решения общего собрания ТСЖ 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 утверждении размеров платы за содержание </a:t>
            </a:r>
          </a:p>
          <a:p>
            <a:pPr>
              <a:spcAft>
                <a:spcPts val="1200"/>
              </a:spcAft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общего имущества многоквартирного дома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не оспаривались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Указанные решения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не признаны недействительными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 потому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плата за содержание и ремонт должна </a:t>
            </a:r>
          </a:p>
          <a:p>
            <a:pPr>
              <a:buNone/>
            </a:pP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взыскиваться по утвержденным ТСЖ ставкам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» </a:t>
            </a:r>
          </a:p>
          <a:p>
            <a:pPr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(Постановление Президиума Хабаровского краевого суда </a:t>
            </a:r>
          </a:p>
          <a:p>
            <a:pPr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 19 марта 2012 года </a:t>
            </a:r>
            <a:r>
              <a:rPr lang="ru-RU" sz="20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 44-г-105/2012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spcAft>
                <a:spcPts val="1200"/>
              </a:spcAft>
              <a:buNone/>
            </a:pPr>
            <a:endParaRPr lang="ru-RU" sz="21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65</a:t>
            </a:fld>
            <a:endParaRPr lang="ru-RU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714356"/>
            <a:ext cx="3714776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ПЛАТА </a:t>
            </a:r>
            <a:b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 СОДЕРЖАНИЕ</a:t>
            </a:r>
            <a:endParaRPr lang="ru-RU" sz="28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892480" cy="4500594"/>
          </a:xfrm>
        </p:spPr>
        <p:txBody>
          <a:bodyPr>
            <a:normAutofit/>
          </a:bodyPr>
          <a:lstStyle/>
          <a:p>
            <a:pPr>
              <a:spcBef>
                <a:spcPts val="500"/>
              </a:spcBef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 « …абсолютно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у всех собственников 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помещений в</a:t>
            </a:r>
          </a:p>
          <a:p>
            <a:pPr>
              <a:spcBef>
                <a:spcPts val="500"/>
              </a:spcBef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многоквартирном доме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есть обязанность вносить плату</a:t>
            </a:r>
          </a:p>
          <a:p>
            <a:pPr>
              <a:spcBef>
                <a:spcPts val="500"/>
              </a:spcBef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 содержание и ремонт жилого помещения, а также </a:t>
            </a:r>
          </a:p>
          <a:p>
            <a:pPr>
              <a:spcBef>
                <a:spcPts val="500"/>
              </a:spcBef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 коммунальные услуги, а вот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обязанность по оплате</a:t>
            </a:r>
          </a:p>
          <a:p>
            <a:pPr>
              <a:spcBef>
                <a:spcPts val="500"/>
              </a:spcBef>
              <a:buNone/>
            </a:pP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взносов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(разовых и/или периодических), </a:t>
            </a:r>
          </a:p>
          <a:p>
            <a:pPr>
              <a:spcBef>
                <a:spcPts val="500"/>
              </a:spcBef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установленных в ТСЖ,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есть только у членов ТСЖ.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»</a:t>
            </a:r>
          </a:p>
          <a:p>
            <a:pPr>
              <a:spcBef>
                <a:spcPts val="500"/>
              </a:spcBef>
              <a:spcAft>
                <a:spcPts val="1800"/>
              </a:spcAft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1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Решение ВС РФ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от 26 ноября 2010 г. </a:t>
            </a:r>
            <a:r>
              <a:rPr lang="ru-RU" sz="21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№ ГКПИ10-1256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spcBef>
                <a:spcPts val="500"/>
              </a:spcBef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Данная позиция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подтверждается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решениями судебных</a:t>
            </a:r>
          </a:p>
          <a:p>
            <a:pPr>
              <a:spcBef>
                <a:spcPts val="500"/>
              </a:spcBef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инстанций (например, Определение Московского </a:t>
            </a:r>
          </a:p>
          <a:p>
            <a:pPr>
              <a:spcBef>
                <a:spcPts val="500"/>
              </a:spcBef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городского суда от 4 мая 2011 г. по делу </a:t>
            </a:r>
            <a:r>
              <a:rPr lang="ru-RU" sz="21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№ 33-13159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spcAft>
                <a:spcPts val="600"/>
              </a:spcAft>
              <a:buNone/>
            </a:pPr>
            <a:endParaRPr lang="ru-RU" sz="22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66</a:t>
            </a:fld>
            <a:endParaRPr lang="ru-RU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714356"/>
            <a:ext cx="3714776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ПЛАТА </a:t>
            </a:r>
            <a:b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 СОДЕРЖАНИЕ</a:t>
            </a:r>
            <a:endParaRPr lang="ru-RU" sz="28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214554"/>
            <a:ext cx="8892480" cy="407196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4) В рамках судебного разбирательства судами различных</a:t>
            </a:r>
          </a:p>
          <a:p>
            <a:pPr>
              <a:spcAft>
                <a:spcPts val="600"/>
              </a:spcAft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инстанций принято и оставлено в силе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решение о взыскании</a:t>
            </a:r>
          </a:p>
          <a:p>
            <a:pPr>
              <a:spcAft>
                <a:spcPts val="600"/>
              </a:spcAft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образовавшейся у собственника помещения в МКД</a:t>
            </a:r>
          </a:p>
          <a:p>
            <a:pPr>
              <a:spcAft>
                <a:spcPts val="600"/>
              </a:spcAft>
              <a:buNone/>
            </a:pP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задолженности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 оплате жилищно-коммунальных услуг,</a:t>
            </a:r>
          </a:p>
          <a:p>
            <a:pPr>
              <a:spcAft>
                <a:spcPts val="600"/>
              </a:spcAft>
              <a:buNone/>
            </a:pP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включая прочие услуги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оказываемые в ТСЖ </a:t>
            </a:r>
          </a:p>
          <a:p>
            <a:pPr>
              <a:spcAft>
                <a:spcPts val="600"/>
              </a:spcAft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(решение от 13 марта 2008 г. Арбитражного суда </a:t>
            </a:r>
          </a:p>
          <a:p>
            <a:pPr>
              <a:spcAft>
                <a:spcPts val="600"/>
              </a:spcAft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Тюменской области по делу </a:t>
            </a:r>
            <a:r>
              <a:rPr lang="ru-RU" sz="21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№ А70-69/5-2008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spcAft>
                <a:spcPts val="1200"/>
              </a:spcAft>
              <a:buNone/>
            </a:pPr>
            <a:endParaRPr lang="ru-RU" sz="2400" dirty="0" smtClean="0"/>
          </a:p>
          <a:p>
            <a:pPr>
              <a:spcAft>
                <a:spcPts val="1200"/>
              </a:spcAft>
              <a:buNone/>
            </a:pPr>
            <a:endParaRPr lang="ru-RU" sz="21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67</a:t>
            </a:fld>
            <a:endParaRPr lang="ru-RU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714356"/>
            <a:ext cx="3714776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ПЛАТА </a:t>
            </a:r>
            <a:b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 СОДЕРЖАНИЕ</a:t>
            </a:r>
            <a:endParaRPr lang="ru-RU" sz="28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214554"/>
            <a:ext cx="8892480" cy="4071966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Плата за жилое помещение и коммунальные услуги</a:t>
            </a:r>
          </a:p>
          <a:p>
            <a:pPr>
              <a:spcBef>
                <a:spcPts val="600"/>
              </a:spcBef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вносится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ежемесячно до десятого числа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месяца,</a:t>
            </a:r>
          </a:p>
          <a:p>
            <a:pPr>
              <a:spcBef>
                <a:spcPts val="600"/>
              </a:spcBef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следующего за истекшим месяцем, если иной срок </a:t>
            </a:r>
          </a:p>
          <a:p>
            <a:pPr>
              <a:spcBef>
                <a:spcPts val="600"/>
              </a:spcBef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не установлен решением общего собрания </a:t>
            </a:r>
          </a:p>
          <a:p>
            <a:pPr>
              <a:spcBef>
                <a:spcPts val="600"/>
              </a:spcBef>
              <a:spcAft>
                <a:spcPts val="1800"/>
              </a:spcAft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членов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ТСЖ (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ч.1 ст.155 ЖК РФ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spcBef>
                <a:spcPts val="600"/>
              </a:spcBef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Собственники/пользователи помещений в МКД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обязаны</a:t>
            </a:r>
          </a:p>
          <a:p>
            <a:pPr>
              <a:spcBef>
                <a:spcPts val="600"/>
              </a:spcBef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своевременно и полностью вносить плату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за ЖКУ </a:t>
            </a:r>
          </a:p>
          <a:p>
            <a:pPr>
              <a:spcBef>
                <a:spcPts val="600"/>
              </a:spcBef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ч.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 ст.153 ЖК РФ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spcBef>
                <a:spcPts val="600"/>
              </a:spcBef>
              <a:buNone/>
            </a:pPr>
            <a:endParaRPr lang="ru-RU" sz="2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68</a:t>
            </a:fld>
            <a:endParaRPr lang="ru-RU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714356"/>
            <a:ext cx="3714776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ПЛАТА </a:t>
            </a:r>
            <a:b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 СОДЕРЖАНИЕ</a:t>
            </a:r>
            <a:endParaRPr lang="ru-RU" sz="28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000240"/>
            <a:ext cx="8892480" cy="4429156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8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>
              <a:buNone/>
            </a:pPr>
            <a:r>
              <a:rPr lang="ru-RU" sz="21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Несвоевременная оплата ЖКУ может привести к</a:t>
            </a:r>
          </a:p>
          <a:p>
            <a:pPr>
              <a:spcAft>
                <a:spcPts val="1200"/>
              </a:spcAft>
              <a:buNone/>
            </a:pPr>
            <a:r>
              <a:rPr lang="ru-RU" sz="21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следующим последствиям:</a:t>
            </a:r>
          </a:p>
          <a:p>
            <a:pPr marL="457200" indent="-457200">
              <a:buAutoNum type="arabicPeriod"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Начисление  пени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если задолженность не погашена </a:t>
            </a:r>
          </a:p>
          <a:p>
            <a:pPr marL="457200" indent="-457200"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истечении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30 дней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со дня наступления срока оплаты,</a:t>
            </a:r>
          </a:p>
          <a:p>
            <a:pPr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 </a:t>
            </a:r>
            <a:r>
              <a:rPr lang="ru-RU" sz="20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каждый день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просрочки в размере:</a:t>
            </a:r>
          </a:p>
          <a:p>
            <a:pPr lvl="0">
              <a:buFontTx/>
              <a:buChar char="-"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1/300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ставки рефинансирования ЦБ РФ </a:t>
            </a:r>
            <a:r>
              <a:rPr lang="ru-RU" sz="20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31-го дня  </a:t>
            </a:r>
          </a:p>
          <a:p>
            <a:pPr lvl="0">
              <a:buNone/>
            </a:pPr>
            <a:r>
              <a:rPr lang="ru-RU" sz="20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90-й день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просрочки;</a:t>
            </a:r>
          </a:p>
          <a:p>
            <a:pPr lvl="0">
              <a:buFontTx/>
              <a:buChar char="-"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1/130 ставки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ru-RU" sz="20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91-го дня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 день </a:t>
            </a:r>
            <a:r>
              <a:rPr lang="ru-RU" sz="20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фактической оплаты</a:t>
            </a:r>
          </a:p>
          <a:p>
            <a:pPr lvl="0"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долга.</a:t>
            </a:r>
          </a:p>
          <a:p>
            <a:pPr marL="457200" indent="-457200">
              <a:buNone/>
            </a:pPr>
            <a:endParaRPr lang="ru-RU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1200"/>
              </a:spcAft>
              <a:buNone/>
            </a:pPr>
            <a:endParaRPr lang="ru-RU" sz="2400" dirty="0" smtClean="0"/>
          </a:p>
          <a:p>
            <a:pPr>
              <a:spcAft>
                <a:spcPts val="1200"/>
              </a:spcAft>
              <a:buNone/>
            </a:pPr>
            <a:endParaRPr lang="ru-RU" sz="24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69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14414" y="1214422"/>
            <a:ext cx="4643470" cy="64294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Законодательство</a:t>
            </a:r>
            <a:endParaRPr lang="ru-RU" sz="32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2285992"/>
            <a:ext cx="8715436" cy="4000528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12. Приказ Госстроя РФ от 14.07.1997 </a:t>
            </a:r>
            <a:r>
              <a:rPr lang="ru-RU" sz="23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№ 17-45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«Об утверждении Рекомендаций по организации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финансового и бухгалтерского учета для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товариществ собственников жилья»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714356"/>
            <a:ext cx="3714776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ПЛАТА </a:t>
            </a:r>
            <a:b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 СОДЕРЖАНИЕ</a:t>
            </a:r>
            <a:endParaRPr lang="ru-RU" sz="28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071678"/>
            <a:ext cx="8892480" cy="47149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. Ограничение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или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приостановление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предоставления КУ, 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если задолженность не погашена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через 20 дней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после</a:t>
            </a:r>
          </a:p>
          <a:p>
            <a:pPr>
              <a:spcAft>
                <a:spcPts val="1800"/>
              </a:spcAft>
              <a:buNone/>
            </a:pPr>
            <a:r>
              <a:rPr lang="ru-RU" sz="21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письменного предупреждения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(уведомления) потребителя. </a:t>
            </a:r>
          </a:p>
          <a:p>
            <a:pPr>
              <a:buNone/>
            </a:pP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3. 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Обязательное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условие предоставления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гражданам </a:t>
            </a:r>
          </a:p>
          <a:p>
            <a:pPr>
              <a:buNone/>
            </a:pP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субсидий и компенсаций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расходов на оплату ЖКУ 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</a:t>
            </a:r>
            <a:r>
              <a:rPr lang="ru-RU" sz="21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отсутствие задолженности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 коммунальным услугам 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или тот факт, что гражданин заключил и выполняет </a:t>
            </a:r>
          </a:p>
          <a:p>
            <a:pPr>
              <a:spcAft>
                <a:spcPts val="1800"/>
              </a:spcAft>
              <a:buNone/>
            </a:pPr>
            <a:r>
              <a:rPr lang="ru-RU" sz="21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соглашение  по ее погашению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</a:t>
            </a:r>
            <a:r>
              <a:rPr lang="ru-RU" sz="21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ч.5 ст.159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1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ч.3 ст.</a:t>
            </a:r>
            <a:r>
              <a:rPr lang="ru-RU" sz="21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160</a:t>
            </a:r>
            <a:r>
              <a:rPr lang="ru-RU" sz="21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ЖК РФ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4. Взыскание задолженности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 судебном порядке.</a:t>
            </a:r>
          </a:p>
          <a:p>
            <a:pPr>
              <a:buNone/>
            </a:pPr>
            <a:endParaRPr lang="ru-RU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70</a:t>
            </a:fld>
            <a:endParaRPr lang="ru-RU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714356"/>
            <a:ext cx="3714776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ПЛАТА </a:t>
            </a:r>
            <a:b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 СОДЕРЖАНИЕ</a:t>
            </a:r>
            <a:endParaRPr lang="ru-RU" sz="28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000240"/>
            <a:ext cx="8892480" cy="5000660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1200"/>
              </a:spcAft>
              <a:buNone/>
            </a:pPr>
            <a:r>
              <a:rPr lang="ru-RU" sz="40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1) </a:t>
            </a:r>
            <a:r>
              <a:rPr lang="ru-RU" sz="3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Судебный приказ</a:t>
            </a: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выносят в течение </a:t>
            </a:r>
            <a:r>
              <a:rPr lang="ru-RU" sz="3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5 дней 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момента поступления заявления в рамках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3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гражданского процесса </a:t>
            </a: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33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ч. 1 ст. 126 ГПК РФ</a:t>
            </a: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</a:t>
            </a:r>
            <a:r>
              <a:rPr lang="ru-RU" sz="3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10 дней</a:t>
            </a: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 рамках </a:t>
            </a:r>
            <a:r>
              <a:rPr lang="ru-RU" sz="3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арбитражного процесса 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33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ч. 2 ст. 229.5 АПК РФ</a:t>
            </a: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Вынесение судебного приказа </a:t>
            </a:r>
            <a:r>
              <a:rPr lang="ru-RU" sz="3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не требует 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3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присутствия</a:t>
            </a: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сторон и </a:t>
            </a:r>
            <a:r>
              <a:rPr lang="ru-RU" sz="3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заслушивания </a:t>
            </a: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объяснений 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33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ч. 2 ст. 126 ГПК РФ</a:t>
            </a: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 </a:t>
            </a:r>
            <a:r>
              <a:rPr lang="ru-RU" sz="33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ч. 2 ст. 229.5 АПК РФ</a:t>
            </a: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ru-RU" sz="2800" b="1" i="1" u="sng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71</a:t>
            </a:fld>
            <a:endParaRPr lang="ru-RU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714356"/>
            <a:ext cx="3714776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ПЛАТА </a:t>
            </a:r>
            <a:b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 СОДЕРЖАНИЕ</a:t>
            </a:r>
            <a:endParaRPr lang="ru-RU" sz="28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214554"/>
            <a:ext cx="8892480" cy="457203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 Если решение суда о взыскании ЖКУ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вступит в силу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</a:p>
          <a:p>
            <a:pPr>
              <a:spcAft>
                <a:spcPts val="1200"/>
              </a:spcAft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судебный пристав вправе:</a:t>
            </a:r>
            <a:endParaRPr lang="ru-RU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spcAft>
                <a:spcPts val="1200"/>
              </a:spcAft>
              <a:buFontTx/>
              <a:buChar char="-"/>
            </a:pP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запретить выезд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за пределы России (физические лица); </a:t>
            </a:r>
          </a:p>
          <a:p>
            <a:pPr lvl="0">
              <a:spcAft>
                <a:spcPts val="1200"/>
              </a:spcAft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удерживать </a:t>
            </a: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часть зарплаты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 </a:t>
            </a:r>
          </a:p>
          <a:p>
            <a:pPr lvl="0">
              <a:buFontTx/>
              <a:buChar char="-"/>
            </a:pP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арестовать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все имеющееся </a:t>
            </a: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имущество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 продать </a:t>
            </a:r>
          </a:p>
          <a:p>
            <a:pPr lvl="0"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торгов (</a:t>
            </a:r>
            <a:r>
              <a:rPr lang="ru-RU" sz="23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статья 69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 Закона от 2 октября 2007 г. </a:t>
            </a:r>
            <a:r>
              <a:rPr lang="ru-RU" sz="23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 229-ФЗ</a:t>
            </a:r>
          </a:p>
          <a:p>
            <a:pPr lvl="0">
              <a:spcAft>
                <a:spcPts val="1200"/>
              </a:spcAft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«Об исполнительном производстве»); </a:t>
            </a:r>
          </a:p>
          <a:p>
            <a:pPr lvl="0">
              <a:buFontTx/>
              <a:buChar char="-"/>
            </a:pP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возбудить уголовное дело 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 неисполнение решения</a:t>
            </a:r>
          </a:p>
          <a:p>
            <a:pPr lvl="0"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суда или злостное уклонение от погашения задолженности.</a:t>
            </a:r>
          </a:p>
          <a:p>
            <a:pPr>
              <a:spcAft>
                <a:spcPts val="1200"/>
              </a:spcAft>
              <a:buNone/>
            </a:pPr>
            <a:endParaRPr lang="ru-RU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ru-RU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72</a:t>
            </a:fld>
            <a:endParaRPr lang="ru-RU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714356"/>
            <a:ext cx="3714776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ПЛАТА </a:t>
            </a:r>
            <a:b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 СОДЕРЖАНИЕ</a:t>
            </a:r>
            <a:endParaRPr lang="ru-RU" sz="28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892480" cy="4143404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spcAft>
                <a:spcPts val="1200"/>
              </a:spcAft>
              <a:buNone/>
            </a:pPr>
            <a:r>
              <a:rPr lang="ru-RU" sz="2800" b="1" i="1" u="sng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ВАЖНО!</a:t>
            </a:r>
          </a:p>
          <a:p>
            <a:pPr marL="457200" indent="-457200">
              <a:buAutoNum type="arabicParenR"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</a:t>
            </a: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расчетах пени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применяется </a:t>
            </a: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величина ставки</a:t>
            </a:r>
          </a:p>
          <a:p>
            <a:pPr marL="457200" indent="-457200"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рефинансирования ЦБ РФ, которая действовала </a:t>
            </a:r>
          </a:p>
          <a:p>
            <a:pPr marL="457200" indent="-457200"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</a:t>
            </a: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дату оплаты долга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</a:t>
            </a:r>
            <a:r>
              <a:rPr lang="ru-RU" sz="23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ч.14 ст.155 ЖК РФ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endParaRPr lang="ru-RU" sz="2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 </a:t>
            </a: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Не допускается 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приостановление</a:t>
            </a: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  отопления </a:t>
            </a:r>
          </a:p>
          <a:p>
            <a:pPr>
              <a:buNone/>
            </a:pP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и холодного водоснабжения 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МКД (</a:t>
            </a:r>
            <a:r>
              <a:rPr lang="ru-RU" sz="23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п.119 ПП РФ №354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  <a:endParaRPr lang="ru-RU" sz="2300" b="1" i="1" dirty="0" smtClean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1200"/>
              </a:spcAft>
              <a:buNone/>
            </a:pPr>
            <a:endParaRPr lang="ru-RU" sz="24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73</a:t>
            </a:fld>
            <a:endParaRPr lang="ru-RU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714356"/>
            <a:ext cx="3929090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ПЛАТА </a:t>
            </a:r>
            <a:b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 СОДЕРЖАНИЕ</a:t>
            </a:r>
            <a:endParaRPr lang="ru-RU" sz="28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892480" cy="4143404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ТСЖ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вправе осуществлять расчеты и взимать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плату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  ЖКУ при участии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платежных агентов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осуществляющих деятельность по приему платежей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физических лиц, а также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банковских платежных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агентов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осуществляющих деятельность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соответствии с законодательством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банках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банковской деятельности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ч.15 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ст.155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ЖК РФ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spcAft>
                <a:spcPts val="1200"/>
              </a:spcAft>
              <a:buNone/>
            </a:pPr>
            <a:endParaRPr lang="ru-RU" sz="24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74</a:t>
            </a:fld>
            <a:endParaRPr lang="ru-RU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714356"/>
            <a:ext cx="3929090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ПЛАТА </a:t>
            </a:r>
            <a:b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 СОДЕРЖАНИЕ</a:t>
            </a:r>
            <a:endParaRPr lang="ru-RU" sz="28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892480" cy="414340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800" b="1" i="1" u="sng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ВАЖНО!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Физическое лицо – потребитель ЖКУ –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после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внесения денежных средств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за поставленные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жилищно-коммунальные услуги платежному агенту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считается исполнившим свои обязательства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оплате ЖКУ перед поставщиком (ТСЖ).</a:t>
            </a:r>
          </a:p>
          <a:p>
            <a:pPr>
              <a:spcAft>
                <a:spcPts val="1200"/>
              </a:spcAft>
              <a:buNone/>
            </a:pPr>
            <a:endParaRPr lang="ru-RU" sz="24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75</a:t>
            </a:fld>
            <a:endParaRPr lang="ru-RU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714356"/>
            <a:ext cx="3929090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ПЛАТА </a:t>
            </a:r>
            <a:b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 СОДЕРЖАНИЕ</a:t>
            </a:r>
            <a:endParaRPr lang="ru-RU" sz="28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892480" cy="4357718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Договор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между платежным агентом и исполнителем ЖКУ </a:t>
            </a:r>
          </a:p>
          <a:p>
            <a:pPr>
              <a:spcBef>
                <a:spcPts val="600"/>
              </a:spcBef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(ТСЖ) по приему платежей от потребителей ЖКУ является</a:t>
            </a:r>
          </a:p>
          <a:p>
            <a:pPr>
              <a:spcBef>
                <a:spcPts val="600"/>
              </a:spcBef>
              <a:buNone/>
            </a:pP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агентским договором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>
              <a:spcBef>
                <a:spcPts val="600"/>
              </a:spcBef>
              <a:buNone/>
            </a:pP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платежный агент осуществляет прием денежных средств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spcBef>
                <a:spcPts val="600"/>
              </a:spcBef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 плательщиков ЖКУ в целях исполнения денежных</a:t>
            </a:r>
          </a:p>
          <a:p>
            <a:pPr>
              <a:spcBef>
                <a:spcPts val="600"/>
              </a:spcBef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обязательств физического лица перед поставщиком ЖКУ, </a:t>
            </a:r>
          </a:p>
          <a:p>
            <a:pPr>
              <a:spcBef>
                <a:spcPts val="600"/>
              </a:spcBef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 также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осуществляет последующие расчеты </a:t>
            </a:r>
          </a:p>
          <a:p>
            <a:pPr>
              <a:spcBef>
                <a:spcPts val="600"/>
              </a:spcBef>
              <a:buNone/>
            </a:pP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 поставщиками ЖКУ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 установленном договором порядке</a:t>
            </a:r>
          </a:p>
          <a:p>
            <a:pPr>
              <a:spcBef>
                <a:spcPts val="600"/>
              </a:spcBef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1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ст.4</a:t>
            </a:r>
            <a:r>
              <a:rPr lang="ru-RU" sz="21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№ 103-ФЗ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 </a:t>
            </a:r>
          </a:p>
          <a:p>
            <a:pPr>
              <a:spcBef>
                <a:spcPts val="600"/>
              </a:spcBef>
              <a:buNone/>
            </a:pP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  <a:buNone/>
            </a:pPr>
            <a:endParaRPr lang="ru-RU" sz="22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76</a:t>
            </a:fld>
            <a:endParaRPr lang="ru-RU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714356"/>
            <a:ext cx="3786214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ПЛАТА </a:t>
            </a:r>
            <a:b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 СОДЕРЖАНИЕ</a:t>
            </a:r>
            <a:endParaRPr lang="ru-RU" sz="28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892480" cy="414340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8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Размер и порядок выплаты вознаграждения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агенту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устанавливаются агентским договором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по соглашению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сторон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ст.1006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ГК РФ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), в противном случае ситуация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будет разрешена в соответствии со 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ст.424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ГК РФ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spcAft>
                <a:spcPts val="1200"/>
              </a:spcAft>
              <a:buNone/>
            </a:pPr>
            <a:endParaRPr lang="ru-RU" sz="2400" dirty="0" smtClean="0"/>
          </a:p>
          <a:p>
            <a:pPr>
              <a:spcAft>
                <a:spcPts val="1200"/>
              </a:spcAft>
              <a:buNone/>
            </a:pPr>
            <a:endParaRPr lang="ru-RU" sz="24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77</a:t>
            </a:fld>
            <a:endParaRPr lang="ru-RU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714356"/>
            <a:ext cx="3786214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ПЛАТА </a:t>
            </a:r>
            <a:b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 СОДЕРЖАНИЕ</a:t>
            </a:r>
            <a:endParaRPr lang="ru-RU" sz="28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2844" y="2214554"/>
          <a:ext cx="8858312" cy="39842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8039"/>
                <a:gridCol w="5760273"/>
              </a:tblGrid>
              <a:tr h="939254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Сравнение платежных и банковских агентов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в системе расчетов за ЖКУ</a:t>
                      </a:r>
                      <a:endParaRPr lang="ru-RU" sz="2400" b="1" dirty="0">
                        <a:solidFill>
                          <a:srgbClr val="6600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5609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6600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ПЛАТЕЖНЫЙ АГЕНТ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6600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(РКЦ)</a:t>
                      </a:r>
                      <a:endParaRPr lang="ru-RU" b="1" dirty="0">
                        <a:solidFill>
                          <a:srgbClr val="6600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6600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БАНКОВСКИЙ АГЕНТ</a:t>
                      </a:r>
                      <a:endParaRPr lang="ru-RU" b="1" dirty="0">
                        <a:solidFill>
                          <a:srgbClr val="6600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500066"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Правовые основы деятельности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04827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Федеральный закон от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 июня 2009 г. </a:t>
                      </a:r>
                      <a:r>
                        <a:rPr lang="ru-RU" sz="1600" u="sng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hlinkClick r:id="rId2"/>
                        </a:rPr>
                        <a:t>№ 103-ФЗ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«О деятельности по приему платежей физических лиц, осуществляемой платежными агентами»</a:t>
                      </a:r>
                      <a:endParaRPr lang="ru-RU" sz="1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Федеральный закон от 2 декабря 1990 г. </a:t>
                      </a:r>
                      <a:r>
                        <a:rPr lang="ru-RU" sz="1600" u="sng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hlinkClick r:id="rId2"/>
                        </a:rPr>
                        <a:t>№ 395-1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«О банках и банковской деятельности».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Федеральный закон от 27 июня 2011 г. </a:t>
                      </a:r>
                      <a:r>
                        <a:rPr lang="ru-RU" sz="1600" u="sng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hlinkClick r:id="rId2"/>
                        </a:rPr>
                        <a:t>№ 161-ФЗ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«О национальной платежной системе»</a:t>
                      </a:r>
                      <a:endParaRPr lang="ru-RU" sz="1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78</a:t>
            </a:fld>
            <a:endParaRPr lang="ru-RU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714356"/>
            <a:ext cx="3786214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ПЛАТА </a:t>
            </a:r>
            <a:b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 СОДЕРЖАНИЕ</a:t>
            </a:r>
            <a:endParaRPr lang="ru-RU" sz="28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2844" y="2285992"/>
          <a:ext cx="8858312" cy="4011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7386"/>
                <a:gridCol w="5640926"/>
              </a:tblGrid>
              <a:tr h="7143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6600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ПЛАТЕЖНЫЙ АГЕНТ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6600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(РКЦ)</a:t>
                      </a:r>
                      <a:endParaRPr lang="ru-RU" sz="1800" dirty="0">
                        <a:solidFill>
                          <a:srgbClr val="6600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6600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БАНКОВСКИЙ АГЕНТ</a:t>
                      </a:r>
                      <a:endParaRPr lang="ru-RU" sz="1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Функции</a:t>
                      </a:r>
                      <a:endParaRPr lang="ru-RU" b="1" dirty="0">
                        <a:solidFill>
                          <a:srgbClr val="660033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Прием платежей физических лиц за предоставленные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ЖКУ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 последующие расчеты с поставщиками ЖКУ</a:t>
                      </a:r>
                      <a:endParaRPr lang="ru-RU" sz="16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endParaRPr lang="ru-RU" sz="1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 принятие от физического лица наличных денежных средств в качестве оплаты ЖКУ, в том числе с применением платежных терминалов и банкоматов;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 предоставление клиентам электронных средств платежа и обеспечения возможности использования указанных электронных средств платежа в соответствии с условиями, установленными оператором по переводу денежных средств;</a:t>
                      </a:r>
                      <a:endParaRPr lang="ru-RU" sz="16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endParaRPr lang="ru-RU" sz="1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79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3108" y="642918"/>
            <a:ext cx="3714776" cy="121444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Принятые сокращения</a:t>
            </a:r>
            <a:endParaRPr lang="ru-RU" sz="32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2071678"/>
            <a:ext cx="8858280" cy="4559492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23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ЖК РФ 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Жилищный кодекс Российской Федерации;</a:t>
            </a:r>
          </a:p>
          <a:p>
            <a:pPr lvl="0">
              <a:buNone/>
            </a:pPr>
            <a:r>
              <a:rPr lang="ru-RU" sz="23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ГК РФ 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Гражданский кодекс Российской Федерации;</a:t>
            </a:r>
          </a:p>
          <a:p>
            <a:pPr lvl="0">
              <a:buNone/>
            </a:pPr>
            <a:r>
              <a:rPr lang="ru-RU" sz="23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ГПК РФ 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Гражданский процессуальный кодекс</a:t>
            </a:r>
          </a:p>
          <a:p>
            <a:pPr lvl="0"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Российской Федерации;</a:t>
            </a:r>
          </a:p>
          <a:p>
            <a:pPr lvl="0">
              <a:buNone/>
            </a:pPr>
            <a:r>
              <a:rPr lang="ru-RU" sz="23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АПК РФ 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Арбитражный процессуальный кодекс</a:t>
            </a:r>
          </a:p>
          <a:p>
            <a:pPr lvl="0"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Российской Федерации;</a:t>
            </a:r>
          </a:p>
          <a:p>
            <a:pPr lvl="0">
              <a:buNone/>
            </a:pPr>
            <a:r>
              <a:rPr lang="ru-RU" sz="2300" b="1" i="1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КоАП</a:t>
            </a:r>
            <a:r>
              <a:rPr lang="ru-RU" sz="23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 РФ 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Кодекс об административных</a:t>
            </a:r>
          </a:p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правонарушениях Российской Федерации;</a:t>
            </a:r>
          </a:p>
          <a:p>
            <a:pPr lvl="0">
              <a:buNone/>
            </a:pPr>
            <a:r>
              <a:rPr lang="ru-RU" sz="23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ПП РФ 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постановление Правительства </a:t>
            </a:r>
          </a:p>
          <a:p>
            <a:pPr lvl="0"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Российской Федерации.</a:t>
            </a:r>
          </a:p>
          <a:p>
            <a:pPr>
              <a:spcBef>
                <a:spcPts val="600"/>
              </a:spcBef>
              <a:buNone/>
            </a:pPr>
            <a:endParaRPr lang="ru-RU" sz="2300" b="1" i="1" dirty="0" smtClean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None/>
            </a:pPr>
            <a:endParaRPr lang="ru-RU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sz="2400" dirty="0" smtClean="0">
              <a:ea typeface="PT Sans" panose="020B0503020203020204" pitchFamily="34" charset="-52"/>
              <a:cs typeface="Open Sans" panose="020B0606030504020204" pitchFamily="34" charset="0"/>
            </a:endParaRPr>
          </a:p>
          <a:p>
            <a:pPr>
              <a:buNone/>
            </a:pPr>
            <a:endParaRPr lang="ru-RU" sz="2400" dirty="0" smtClean="0">
              <a:latin typeface="PT Sans" panose="020B0503020203020204" pitchFamily="34" charset="-52"/>
              <a:ea typeface="PT Sans" panose="020B0503020203020204" pitchFamily="34" charset="-52"/>
              <a:cs typeface="Open Sans" panose="020B0606030504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714356"/>
            <a:ext cx="3786214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ПЛАТА </a:t>
            </a:r>
            <a:b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 СОДЕРЖАНИЕ</a:t>
            </a:r>
            <a:endParaRPr lang="ru-RU" sz="28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2844" y="2143116"/>
          <a:ext cx="8858312" cy="4214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7386"/>
                <a:gridCol w="5640926"/>
              </a:tblGrid>
              <a:tr h="7143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6600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ПЛАТЕЖНЫЙ АГЕНТ </a:t>
                      </a:r>
                      <a:r>
                        <a:rPr lang="ru-RU" b="1" dirty="0" smtClean="0">
                          <a:solidFill>
                            <a:srgbClr val="6600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(РКЦ)</a:t>
                      </a:r>
                      <a:endParaRPr lang="ru-RU" sz="1800" dirty="0">
                        <a:solidFill>
                          <a:srgbClr val="6600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6600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БАНКОВСКИЙ АГЕНТ</a:t>
                      </a:r>
                      <a:endParaRPr lang="ru-RU" sz="1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431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 проведение идентификации клиента - физического лица, его представителя и (или) </a:t>
                      </a:r>
                      <a:r>
                        <a:rPr lang="ru-RU" sz="1600" b="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выгодоприобретателя</a:t>
                      </a: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в целях осуществления перевода денежных средств без открытия банковского счета в соответствии с требованиями законодательства РФ о противодействии легализации (отмыванию) доходов, полученных преступным путем, и финансированию терроризма</a:t>
                      </a:r>
                      <a:endParaRPr lang="ru-RU" sz="1600" b="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60756"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Право взимать агентское вознаграждение с плательщика</a:t>
                      </a:r>
                      <a:endParaRPr lang="ru-RU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96566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По соглашению между платежным агентом и потребителем ЖКУ</a:t>
                      </a:r>
                      <a:endParaRPr lang="ru-RU" sz="1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Вправе взимать вознаграждение с физических лиц, если это предусмотрено договором с оператором по переводу денежных средств</a:t>
                      </a:r>
                      <a:endParaRPr lang="ru-RU" sz="1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80</a:t>
            </a:fld>
            <a:endParaRPr lang="ru-RU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714356"/>
            <a:ext cx="3786214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ПЛАТА </a:t>
            </a:r>
            <a:b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 СОДЕРЖАНИЕ</a:t>
            </a:r>
            <a:endParaRPr lang="ru-RU" sz="28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2844" y="2285992"/>
          <a:ext cx="8858312" cy="2714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7386"/>
                <a:gridCol w="5640926"/>
              </a:tblGrid>
              <a:tr h="4286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6600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ПЛАТЕЖНЫЙ АГЕНТ</a:t>
                      </a:r>
                      <a:endParaRPr lang="ru-RU" sz="1800" dirty="0">
                        <a:solidFill>
                          <a:srgbClr val="6600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6600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БАНКОВСКИЙ АГЕНТ</a:t>
                      </a:r>
                      <a:endParaRPr lang="ru-RU" sz="1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0066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Наличие специального банковского счета</a:t>
                      </a:r>
                      <a:endParaRPr lang="ru-RU" sz="1800" b="1" dirty="0">
                        <a:solidFill>
                          <a:srgbClr val="6600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0075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Обязательно</a:t>
                      </a:r>
                      <a:endParaRPr lang="ru-RU" sz="1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Обязательно</a:t>
                      </a:r>
                      <a:endParaRPr lang="ru-RU" sz="1600" b="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0066"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Использование платежных терминалов и банкоматов</a:t>
                      </a:r>
                      <a:endParaRPr lang="ru-RU" sz="16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785818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Имеет право</a:t>
                      </a:r>
                      <a:endParaRPr lang="ru-RU" sz="1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Обязан при осуществлении наличных денежных расчетов</a:t>
                      </a:r>
                    </a:p>
                  </a:txBody>
                  <a:tcPr marL="76200" marR="76200" marT="38100" marB="3810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81</a:t>
            </a:fld>
            <a:endParaRPr lang="ru-RU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714356"/>
            <a:ext cx="3786214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ПЛАТА </a:t>
            </a:r>
            <a:b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 СОДЕРЖАНИЕ</a:t>
            </a:r>
            <a:endParaRPr lang="ru-RU" sz="28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000240"/>
            <a:ext cx="8892480" cy="485776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4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Основные условия осуществления приема</a:t>
            </a:r>
          </a:p>
          <a:p>
            <a:pPr>
              <a:spcAft>
                <a:spcPts val="1200"/>
              </a:spcAft>
              <a:buNone/>
            </a:pPr>
            <a:r>
              <a:rPr lang="ru-RU" sz="24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платежей платежными агентами: </a:t>
            </a:r>
          </a:p>
          <a:p>
            <a:pPr marL="457200" lvl="0" indent="-457200">
              <a:buAutoNum type="arabicParenR"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между </a:t>
            </a: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платежным агентом и поставщиком ЖКУ 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должен</a:t>
            </a:r>
          </a:p>
          <a:p>
            <a:pPr marL="457200" lvl="0" indent="-457200"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быть заключен </a:t>
            </a: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договор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об осуществлении деятельности  </a:t>
            </a:r>
          </a:p>
          <a:p>
            <a:pPr marL="457200" lvl="0" indent="-457200"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по приему платежей 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физических лиц;</a:t>
            </a:r>
          </a:p>
          <a:p>
            <a:pPr lvl="0"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 </a:t>
            </a: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обязательства платежного агента 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приему платежей </a:t>
            </a:r>
          </a:p>
          <a:p>
            <a:pPr lvl="0"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населения </a:t>
            </a: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должны быть обеспечены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неустойкой, залогом,</a:t>
            </a:r>
          </a:p>
          <a:p>
            <a:pPr lvl="0"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удержанием имущества, поручительством, банковской</a:t>
            </a:r>
          </a:p>
          <a:p>
            <a:pPr lvl="0"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гарантией, задатком, страхованием ответственности </a:t>
            </a:r>
          </a:p>
          <a:p>
            <a:pPr lvl="0"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или другими способами;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ru-RU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82</a:t>
            </a:fld>
            <a:endParaRPr lang="ru-RU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714356"/>
            <a:ext cx="3786214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ПЛАТА </a:t>
            </a:r>
            <a:b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 СОДЕРЖАНИЕ</a:t>
            </a:r>
            <a:endParaRPr lang="ru-RU" sz="28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892480" cy="4143404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 платежный агент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вправе привлекать субагентов </a:t>
            </a:r>
          </a:p>
          <a:p>
            <a:pPr lvl="0"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для приема платежей за ЖКУ, если это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предусмотрено</a:t>
            </a:r>
          </a:p>
          <a:p>
            <a:pPr lvl="0"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договором с поставщиком ЖКУ;</a:t>
            </a:r>
          </a:p>
          <a:p>
            <a:pPr lvl="0"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4) платежный агент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при приеме платежей обязан</a:t>
            </a:r>
          </a:p>
          <a:p>
            <a:pPr lvl="0">
              <a:buNone/>
            </a:pP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использовать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контрольно-кассовую технику </a:t>
            </a:r>
          </a:p>
          <a:p>
            <a:pPr lvl="0"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фискальной памятью и контрольной лентой;</a:t>
            </a:r>
          </a:p>
          <a:p>
            <a:pPr lvl="0"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5) платежный агент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при приеме платежей обязан иметь</a:t>
            </a:r>
          </a:p>
          <a:p>
            <a:pPr lvl="0">
              <a:buNone/>
            </a:pP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специальный банковский счет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для осуществления расчетов.</a:t>
            </a:r>
          </a:p>
          <a:p>
            <a:pPr>
              <a:spcAft>
                <a:spcPts val="1200"/>
              </a:spcAft>
              <a:buNone/>
            </a:pPr>
            <a:endParaRPr lang="ru-RU" sz="21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83</a:t>
            </a:fld>
            <a:endParaRPr lang="ru-RU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714356"/>
            <a:ext cx="3786214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ПЛАТА </a:t>
            </a:r>
            <a:b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 СОДЕРЖАНИЕ</a:t>
            </a:r>
            <a:endParaRPr lang="ru-RU" sz="28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892480" cy="428628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8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 marL="457200" indent="-457200">
              <a:buAutoNum type="arabicParenR"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Все полученные от потребителей ЖКУ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наличные </a:t>
            </a:r>
          </a:p>
          <a:p>
            <a:pPr marL="457200" indent="-457200">
              <a:buNone/>
            </a:pP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денежные средства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платежный агент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обязан сдавать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457200" indent="-457200"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кредитную организацию для зачисления </a:t>
            </a:r>
            <a:r>
              <a:rPr lang="ru-RU" sz="21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полном объеме</a:t>
            </a:r>
          </a:p>
          <a:p>
            <a:pPr marL="457200" indent="-457200">
              <a:spcAft>
                <a:spcPts val="1200"/>
              </a:spcAft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указанный </a:t>
            </a:r>
            <a:r>
              <a:rPr lang="ru-RU" sz="21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специальный банковский счет 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(счета). </a:t>
            </a:r>
          </a:p>
          <a:p>
            <a:pPr marL="457200" indent="-457200">
              <a:buNone/>
            </a:pP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Прием платежей за ЖКУ от физических лиц без зачисления </a:t>
            </a:r>
          </a:p>
          <a:p>
            <a:pPr marL="457200" indent="-457200">
              <a:buNone/>
            </a:pP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на специальный банковский счет не допускается </a:t>
            </a:r>
          </a:p>
          <a:p>
            <a:pPr marL="457200" indent="-457200"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1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ч.14 </a:t>
            </a:r>
            <a:r>
              <a:rPr lang="ru-RU" sz="21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ст.4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1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№103-ФЗ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spcAft>
                <a:spcPts val="1200"/>
              </a:spcAft>
              <a:buNone/>
            </a:pPr>
            <a:endParaRPr lang="ru-RU" sz="2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84</a:t>
            </a:fld>
            <a:endParaRPr lang="ru-RU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714356"/>
            <a:ext cx="3786214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ПЛАТА </a:t>
            </a:r>
            <a:b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 СОДЕРЖАНИЕ</a:t>
            </a:r>
            <a:endParaRPr lang="ru-RU" sz="28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892480" cy="43577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2) 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Зачисленные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денежные средства 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потребителя ЖКУ 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специальный банковский счет платежного агента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списываются только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на специальный банковский счет</a:t>
            </a:r>
          </a:p>
          <a:p>
            <a:pPr>
              <a:spcAft>
                <a:spcPts val="1200"/>
              </a:spcAft>
              <a:buNone/>
            </a:pP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поставщика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ЖКУ.</a:t>
            </a:r>
          </a:p>
          <a:p>
            <a:pPr>
              <a:buNone/>
            </a:pPr>
            <a:r>
              <a:rPr lang="ru-RU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3) 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специального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банковского счета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поставщика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ЖКУ,</a:t>
            </a:r>
          </a:p>
          <a:p>
            <a:pPr>
              <a:spcAft>
                <a:spcPts val="1200"/>
              </a:spcAft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денежные средства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списываются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на банковские счета.</a:t>
            </a:r>
          </a:p>
          <a:p>
            <a:pPr>
              <a:buNone/>
            </a:pPr>
            <a:r>
              <a:rPr lang="ru-RU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4) 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Закон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не устанавливает ограничений 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отношении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количества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специальных банковских счетов.</a:t>
            </a:r>
          </a:p>
          <a:p>
            <a:pPr>
              <a:spcAft>
                <a:spcPts val="1200"/>
              </a:spcAft>
              <a:buNone/>
            </a:pPr>
            <a:endParaRPr lang="ru-RU" sz="24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85</a:t>
            </a:fld>
            <a:endParaRPr lang="ru-RU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714356"/>
            <a:ext cx="3786214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ПЛАТА </a:t>
            </a:r>
            <a:b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 СОДЕРЖАНИЕ</a:t>
            </a:r>
            <a:endParaRPr lang="ru-RU" sz="28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000240"/>
            <a:ext cx="8892480" cy="464347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800" b="1" i="1" u="sng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ВАЖНО!</a:t>
            </a:r>
          </a:p>
          <a:p>
            <a:pPr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Неиспользование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платежными агентами, поставщиками,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банковскими платежными агентами, банковскими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платежными субагентами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специальных банковских счетов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для осуществления расчетов, влечет за собой</a:t>
            </a:r>
          </a:p>
          <a:p>
            <a:pPr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административную ответственность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наложение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административного штрафа (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ст.15.1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 u="sng" dirty="0" err="1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КоАП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РФ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): </a:t>
            </a:r>
          </a:p>
          <a:p>
            <a:pPr lvl="0">
              <a:buFontTx/>
              <a:buChar char="-"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на должностных лиц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 размере от 4 000  до 5 000</a:t>
            </a:r>
          </a:p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рублей;</a:t>
            </a:r>
          </a:p>
          <a:p>
            <a:pPr lvl="0">
              <a:buFontTx/>
              <a:buChar char="-"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на юридических лиц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от 40 000 до 50 000 рублей.</a:t>
            </a:r>
          </a:p>
          <a:p>
            <a:pPr>
              <a:spcAft>
                <a:spcPts val="1200"/>
              </a:spcAft>
              <a:buNone/>
            </a:pPr>
            <a:endParaRPr lang="ru-RU" sz="24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86</a:t>
            </a:fld>
            <a:endParaRPr lang="ru-RU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714356"/>
            <a:ext cx="3786214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ПЛАТА </a:t>
            </a:r>
            <a:b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 СОДЕРЖАНИЕ</a:t>
            </a:r>
            <a:endParaRPr lang="ru-RU" sz="28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892480" cy="428628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Платежный агент обязан предоставлять плательщикам </a:t>
            </a:r>
          </a:p>
          <a:p>
            <a:pPr lvl="0"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ЖКУ следующую информацию: </a:t>
            </a:r>
          </a:p>
          <a:p>
            <a:pPr lvl="0">
              <a:buFontTx/>
              <a:buChar char="-"/>
            </a:pPr>
            <a:r>
              <a:rPr lang="ru-RU" sz="21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адреса приема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платежей; </a:t>
            </a:r>
          </a:p>
          <a:p>
            <a:pPr lvl="0">
              <a:buFontTx/>
              <a:buChar char="-"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наименования и адреса </a:t>
            </a:r>
            <a:r>
              <a:rPr lang="ru-RU" sz="21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операторов и субагентов </a:t>
            </a:r>
          </a:p>
          <a:p>
            <a:pPr lvl="0"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приему платежей; </a:t>
            </a:r>
          </a:p>
          <a:p>
            <a:pPr lvl="0">
              <a:buFontTx/>
              <a:buChar char="-"/>
            </a:pPr>
            <a:r>
              <a:rPr lang="ru-RU" sz="21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наименование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поставщика услуги; </a:t>
            </a:r>
          </a:p>
          <a:p>
            <a:pPr lvl="0">
              <a:buFontTx/>
              <a:buChar char="-"/>
            </a:pPr>
            <a:r>
              <a:rPr lang="ru-RU" sz="21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реквизиты договора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об осуществлении приема платежей </a:t>
            </a:r>
          </a:p>
          <a:p>
            <a:pPr lvl="0"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физических лиц; </a:t>
            </a:r>
          </a:p>
          <a:p>
            <a:pPr lvl="0">
              <a:buFontTx/>
              <a:buChar char="-"/>
            </a:pPr>
            <a:r>
              <a:rPr lang="ru-RU" sz="21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размер вознаграждения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операторам и субагентам; </a:t>
            </a:r>
          </a:p>
          <a:p>
            <a:pPr lvl="0">
              <a:buFontTx/>
              <a:buChar char="-"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способы подачи </a:t>
            </a:r>
            <a:r>
              <a:rPr lang="ru-RU" sz="21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претензий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 </a:t>
            </a:r>
          </a:p>
          <a:p>
            <a:pPr lvl="0">
              <a:buFontTx/>
              <a:buChar char="-"/>
            </a:pPr>
            <a:r>
              <a:rPr lang="ru-RU" sz="21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контактную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информацию.</a:t>
            </a:r>
          </a:p>
          <a:p>
            <a:pPr>
              <a:spcAft>
                <a:spcPts val="1200"/>
              </a:spcAft>
              <a:buNone/>
            </a:pPr>
            <a:endParaRPr lang="ru-RU" sz="24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87</a:t>
            </a:fld>
            <a:endParaRPr lang="ru-RU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714356"/>
            <a:ext cx="3786214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ПЛАТА </a:t>
            </a:r>
            <a:b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 СОДЕРЖАНИЕ</a:t>
            </a:r>
            <a:endParaRPr lang="ru-RU" sz="28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892480" cy="4143404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800" b="1" i="1" u="sng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ВАЖНО!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Права потребителей ЖКУ, пользующихся услугами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платежных агентов, защищены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нормами Закона РФ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 7 февраля 1992 г.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№ 2300-1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«О защите прав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потребителей» (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ст. 37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  <a:endParaRPr lang="ru-RU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88</a:t>
            </a:fld>
            <a:endParaRPr lang="ru-RU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714356"/>
            <a:ext cx="3786214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ПЛАТА </a:t>
            </a:r>
            <a:b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 СОДЕРЖАНИЕ</a:t>
            </a:r>
            <a:endParaRPr lang="ru-RU" sz="28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892480" cy="41434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К функциям банковских платежных агентов  </a:t>
            </a:r>
          </a:p>
          <a:p>
            <a:pPr>
              <a:buNone/>
            </a:pPr>
            <a:r>
              <a:rPr lang="ru-RU" sz="22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при приеме платы за ЖКУ отнесены:</a:t>
            </a:r>
          </a:p>
          <a:p>
            <a:pPr lvl="0">
              <a:buFontTx/>
              <a:buChar char="-"/>
            </a:pP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принятие от физических лиц денежных средств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</a:p>
          <a:p>
            <a:pPr lvl="0"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том числе с применением платежных терминалов </a:t>
            </a:r>
          </a:p>
          <a:p>
            <a:pPr lvl="0"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банкоматов;</a:t>
            </a:r>
          </a:p>
          <a:p>
            <a:pPr lvl="0">
              <a:buFontTx/>
              <a:buChar char="-"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предоставление плательщикам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электронных средств</a:t>
            </a:r>
          </a:p>
          <a:p>
            <a:pPr lvl="0"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платежа;</a:t>
            </a:r>
          </a:p>
          <a:p>
            <a:pPr lvl="0">
              <a:buFontTx/>
              <a:buChar char="-"/>
            </a:pP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идентификация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физического лица или его представителя </a:t>
            </a:r>
          </a:p>
          <a:p>
            <a:pPr lvl="0"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целях осуществления перевода денежных средств </a:t>
            </a:r>
          </a:p>
          <a:p>
            <a:pPr lvl="0">
              <a:buNone/>
            </a:pPr>
            <a:r>
              <a:rPr lang="ru-RU" sz="21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без открытия 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банковского счета.</a:t>
            </a:r>
          </a:p>
          <a:p>
            <a:pPr>
              <a:spcAft>
                <a:spcPts val="1200"/>
              </a:spcAft>
              <a:buNone/>
            </a:pPr>
            <a:endParaRPr lang="ru-RU" sz="24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89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7422" y="714356"/>
            <a:ext cx="3643338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СОДЕРЖАНИЕ ОИ</a:t>
            </a:r>
            <a:endParaRPr lang="ru-RU" sz="28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892480" cy="43577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Собственники помещений в МКД несут</a:t>
            </a:r>
          </a:p>
          <a:p>
            <a:pPr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ответственность </a:t>
            </a:r>
            <a:r>
              <a:rPr lang="ru-RU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за надлежащее содержание </a:t>
            </a:r>
          </a:p>
          <a:p>
            <a:pPr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общего имущества в соответствии </a:t>
            </a:r>
          </a:p>
          <a:p>
            <a:pPr>
              <a:spcAft>
                <a:spcPts val="1800"/>
              </a:spcAft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законодательством РФ (</a:t>
            </a:r>
            <a:r>
              <a:rPr lang="ru-RU" sz="2500" u="sng" dirty="0" smtClean="0">
                <a:solidFill>
                  <a:srgbClr val="2E2ED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п.41 ПП РФ №491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r>
              <a:rPr lang="ru-RU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Если создано ТСЖ</a:t>
            </a:r>
            <a:r>
              <a:rPr lang="ru-RU" sz="2500" b="1" i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ответственность </a:t>
            </a:r>
          </a:p>
          <a:p>
            <a:pPr>
              <a:buNone/>
            </a:pPr>
            <a:r>
              <a:rPr lang="ru-RU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за содержание ОИ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несет </a:t>
            </a:r>
            <a:r>
              <a:rPr lang="ru-RU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ТСЖ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500" u="sng" dirty="0" smtClean="0">
                <a:solidFill>
                  <a:srgbClr val="2E2ED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ч.2.2 ст.161 ЖК РФ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  <a:endParaRPr lang="ru-RU" sz="25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714356"/>
            <a:ext cx="3786214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ПЛАТА </a:t>
            </a:r>
            <a:b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 СОДЕРЖАНИЕ</a:t>
            </a:r>
            <a:endParaRPr lang="ru-RU" sz="28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000240"/>
            <a:ext cx="8892480" cy="464347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8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Плата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за коммунальные услуги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вносится потребителями</a:t>
            </a:r>
          </a:p>
          <a:p>
            <a:pPr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исполнителю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либо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действующему по его поручению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платежному агенту или банковскому платежному агенту 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п.63 ПП РФ №354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 наличии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решения общего собрания членов 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ТСЖ 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потребители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вправе вносить плату 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 коммунальные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ресурсы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непосредственно в РСО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либо через указанных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такой организацией платежных агентов 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1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ч.6.3 ст.155 ЖК РФ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1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п.64 ПП РФ №354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spcAft>
                <a:spcPts val="1200"/>
              </a:spcAft>
              <a:buNone/>
            </a:pPr>
            <a:endParaRPr lang="ru-RU" sz="24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90</a:t>
            </a:fld>
            <a:endParaRPr lang="ru-RU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714356"/>
            <a:ext cx="3786214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ПЛАТА </a:t>
            </a:r>
            <a:b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 СОДЕРЖАНИЕ</a:t>
            </a:r>
            <a:endParaRPr lang="ru-RU" sz="28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892480" cy="4143404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Размер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обязательных платежей и взносов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содержание и ремонт ОИ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для членов ТСЖ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как и размер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платы за содержание и ремонт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для собственников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помещений,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не являющихся членами ТСЖ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определяется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органами управления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ТСЖ на основе утвержденной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сметы доходов и расходов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содержание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общего имущества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соответствующий год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п.33 ПП РФ №491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spcAft>
                <a:spcPts val="1200"/>
              </a:spcAft>
              <a:buNone/>
            </a:pPr>
            <a:endParaRPr lang="ru-RU" sz="24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91</a:t>
            </a:fld>
            <a:endParaRPr lang="ru-RU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85728"/>
            <a:ext cx="4188590" cy="1621976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ДОГОВОР</a:t>
            </a:r>
            <a:br>
              <a:rPr lang="ru-RU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1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ТСЖ  С СОБСТВЕННИКАМИ </a:t>
            </a:r>
            <a:endParaRPr lang="ru-RU" sz="31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  <a:buNone/>
            </a:pPr>
            <a:r>
              <a:rPr lang="ru-RU" sz="28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Собственники помещений</a:t>
            </a:r>
            <a:r>
              <a:rPr lang="ru-RU" dirty="0" smtClean="0"/>
              <a:t>,</a:t>
            </a:r>
            <a:r>
              <a:rPr lang="ru-RU" b="1" i="1" dirty="0" smtClean="0"/>
              <a:t>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не являющиеся членами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ТСЖ, </a:t>
            </a:r>
          </a:p>
          <a:p>
            <a:pPr>
              <a:spcAft>
                <a:spcPts val="600"/>
              </a:spcAft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вносят плату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за содержание и ремонт общего имущества </a:t>
            </a:r>
          </a:p>
          <a:p>
            <a:pPr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МКД и плату за коммунальные услуги в соответствии </a:t>
            </a:r>
          </a:p>
          <a:p>
            <a:pPr>
              <a:spcAft>
                <a:spcPts val="600"/>
              </a:spcAft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 договорами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заключенными с ТСЖ (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ч.6 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ст.155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ЖК РФ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  <a:endParaRPr lang="ru-RU" sz="2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92</a:t>
            </a:fld>
            <a:endParaRPr lang="ru-RU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85728"/>
            <a:ext cx="4188590" cy="1621976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ДОГОВОР</a:t>
            </a:r>
            <a:br>
              <a:rPr lang="ru-RU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1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ТСЖ  С СОБСТВЕННИКАМИ </a:t>
            </a:r>
            <a:endParaRPr lang="ru-RU" sz="31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892480" cy="3889571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Отсутствие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заключенного договора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не освобождает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собственника помещения, не вступившего в ТСЖ,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от обязанностей по оплате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расходов на содержание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ремонт ОИ, а также по оплате КУ, так как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указанный собственник пользуется услугами ТСЖ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силу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расположения его помещения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 МКД,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находящемся в управлении товарищества.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93</a:t>
            </a:fld>
            <a:endParaRPr lang="ru-RU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85728"/>
            <a:ext cx="4188590" cy="1621976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ДОГОВОР</a:t>
            </a:r>
            <a:br>
              <a:rPr lang="ru-RU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1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ТСЖ  С СОБСТВЕННИКАМИ </a:t>
            </a:r>
            <a:endParaRPr lang="ru-RU" sz="31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892480" cy="43691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Судебная практика свидетельствует о том, что</a:t>
            </a:r>
          </a:p>
          <a:p>
            <a:pPr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  </a:t>
            </a:r>
            <a:r>
              <a:rPr lang="ru-RU" sz="2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обязан  платить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 даже  если  он</a:t>
            </a:r>
          </a:p>
          <a:p>
            <a:pPr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не заключал договор с ТСЖ.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Определение ВАС РФ от 03.04.2013 </a:t>
            </a:r>
            <a:r>
              <a:rPr lang="ru-RU" sz="21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 ВАС-3090/13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Постановления ФАС ВВО от 30.11.2012 по делу </a:t>
            </a:r>
          </a:p>
          <a:p>
            <a:pPr>
              <a:buNone/>
            </a:pPr>
            <a:r>
              <a:rPr lang="ru-RU" sz="21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 А17-9238/2011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ФАС ЗСО от 16.08.2012 по делу </a:t>
            </a:r>
          </a:p>
          <a:p>
            <a:pPr>
              <a:buNone/>
            </a:pPr>
            <a:r>
              <a:rPr lang="ru-RU" sz="21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 А03-17531/2009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ФАС ПО от 26.02.2013 по делу </a:t>
            </a:r>
          </a:p>
          <a:p>
            <a:pPr>
              <a:buNone/>
            </a:pPr>
            <a:r>
              <a:rPr lang="ru-RU" sz="21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 А65-11088/2012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ФАС СКО от 28.11.2012 по делу </a:t>
            </a:r>
          </a:p>
          <a:p>
            <a:pPr>
              <a:buNone/>
            </a:pPr>
            <a:r>
              <a:rPr lang="ru-RU" sz="21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 А32-34186/2011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ФАС УО от 16.11.2012 № Ф09-11040/12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94</a:t>
            </a:fld>
            <a:endParaRPr lang="ru-RU"/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85728"/>
            <a:ext cx="4188590" cy="1621976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ДОГОВОР</a:t>
            </a:r>
            <a:br>
              <a:rPr lang="ru-RU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1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ТСЖ  С СОБСТВЕННИКАМИ </a:t>
            </a:r>
            <a:endParaRPr lang="ru-RU" sz="31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892480" cy="3878171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8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Жилищный кодекс РФ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не предусматривает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обязательное утверждение условий договоров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заключаемых ТСЖ с собственниками помещений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МКД (как являющимися, так и не являющимися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членами ТСЖ).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95</a:t>
            </a:fld>
            <a:endParaRPr lang="ru-RU"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85728"/>
            <a:ext cx="4188590" cy="1621976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ДОГОВОР</a:t>
            </a:r>
            <a:br>
              <a:rPr lang="ru-RU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1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ТСЖ  С СОБСТВЕННИКАМИ </a:t>
            </a:r>
            <a:endParaRPr lang="ru-RU" sz="31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285992"/>
            <a:ext cx="8892480" cy="3746695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МКД, в котором создано ТСЖ,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условия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предоставления  КУ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собственникам и пользователям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помещений определяются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 договоре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предоставлении коммунальных услуг,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заключаемом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ТСЖ с собственниками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помещений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МКД 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п.9 ПП РФ №354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96</a:t>
            </a:fld>
            <a:endParaRPr lang="ru-RU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85728"/>
            <a:ext cx="4188590" cy="1621976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ДОГОВОР</a:t>
            </a:r>
            <a:br>
              <a:rPr lang="ru-RU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1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ТСЖ  С СОБСТВЕННИКАМИ </a:t>
            </a:r>
            <a:endParaRPr lang="ru-RU" sz="31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428868"/>
            <a:ext cx="8892480" cy="3592419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Условия договора, содержащего положения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 предоставлении коммунальных услуг, и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порядок его заключения регламентируются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6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Разделом </a:t>
            </a:r>
            <a:r>
              <a:rPr lang="en-US" sz="26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III</a:t>
            </a:r>
            <a:r>
              <a:rPr lang="ru-RU" sz="26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ПП РФ №354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97</a:t>
            </a:fld>
            <a:endParaRPr lang="ru-RU"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85728"/>
            <a:ext cx="4188590" cy="1621976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ДОГОВОР</a:t>
            </a:r>
            <a:br>
              <a:rPr lang="ru-RU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1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ТСЖ  С СОБСТВЕННИКАМИ </a:t>
            </a:r>
            <a:endParaRPr lang="ru-RU" sz="31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43116"/>
            <a:ext cx="8892480" cy="4357718"/>
          </a:xfr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Для заключения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 письменной форме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договора,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содержащего положения о предоставлении КУ,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исполнитель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 лице ТСЖ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обязан не позднее 20-ти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рабочих дней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с даты государственной регистрации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ТСЖ передать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2  экземпляра 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проекта договора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каждому собственнику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помещений в МКД по месту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нахождения исполнителя, по почте или иным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согласованным с собственником способом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п.22 ПП РФ №354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endParaRPr lang="ru-RU" sz="2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98</a:t>
            </a:fld>
            <a:endParaRPr lang="ru-RU"/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85728"/>
            <a:ext cx="4188590" cy="1621976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ДОГОВОР</a:t>
            </a:r>
            <a:br>
              <a:rPr lang="ru-RU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1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ТСЖ  С СОБСТВЕННИКАМИ </a:t>
            </a:r>
            <a:endParaRPr lang="ru-RU" sz="31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214554"/>
            <a:ext cx="8892480" cy="3806733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 получивший проект договора,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при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отсутствии 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 него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разногласий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 такому проекту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обязан в течение 30 дней 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 дня его получения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передать исполнителю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 месту нахождения исполнителя,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почте или иным согласованным с исполнителем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способом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подписанный 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 своей стороны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1 экземпляр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договора 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1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п.22 ПП РФ №354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 </a:t>
            </a:r>
            <a:endParaRPr lang="ru-RU" sz="21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99</a:t>
            </a:fld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жкх контроль 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жкх контроль 1</Template>
  <TotalTime>21063</TotalTime>
  <Words>5859</Words>
  <Application>Microsoft Office PowerPoint</Application>
  <PresentationFormat>Экран (4:3)</PresentationFormat>
  <Paragraphs>1240</Paragraphs>
  <Slides>123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123</vt:i4>
      </vt:variant>
    </vt:vector>
  </HeadingPairs>
  <TitlesOfParts>
    <vt:vector size="124" baseType="lpstr">
      <vt:lpstr>жкх контроль 1</vt:lpstr>
      <vt:lpstr> </vt:lpstr>
      <vt:lpstr>Законодательство</vt:lpstr>
      <vt:lpstr>Законодательство</vt:lpstr>
      <vt:lpstr>Законодательство</vt:lpstr>
      <vt:lpstr>Законодательство</vt:lpstr>
      <vt:lpstr>Законодательство</vt:lpstr>
      <vt:lpstr>Законодательство</vt:lpstr>
      <vt:lpstr>Принятые сокращения</vt:lpstr>
      <vt:lpstr>СОДЕРЖАНИЕ ОИ</vt:lpstr>
      <vt:lpstr>СОДЕРЖАНИЕ ОИ</vt:lpstr>
      <vt:lpstr>СОДЕРЖАНИЕ ОИ</vt:lpstr>
      <vt:lpstr>СОДЕРЖАНИЕ ОИ</vt:lpstr>
      <vt:lpstr>СОДЕРЖАНИЕ ОИ</vt:lpstr>
      <vt:lpstr>СОДЕРЖАНИЕ ОИ</vt:lpstr>
      <vt:lpstr>СОДЕРЖАНИЕ ОИ</vt:lpstr>
      <vt:lpstr>СОДЕРЖАНИЕ ОИ</vt:lpstr>
      <vt:lpstr>СОДЕРЖАНИЕ ОИ</vt:lpstr>
      <vt:lpstr>СОДЕРЖАНИЕ ОИ</vt:lpstr>
      <vt:lpstr>ПЕРЕЧЕНЬ РАБОТ И УСЛУГ</vt:lpstr>
      <vt:lpstr>ПЕРЕЧЕНЬ РАБОТ И УСЛУГ</vt:lpstr>
      <vt:lpstr>ПЕРЕЧЕНЬ РАБОТ И УСЛУГ</vt:lpstr>
      <vt:lpstr>ПЕРЕЧЕНЬ РАБОТ И УСЛУГ</vt:lpstr>
      <vt:lpstr>ПЕРЕЧЕНЬ РАБОТ И УСЛУГ</vt:lpstr>
      <vt:lpstr>ПЛАТА  ЗА СОДЕРЖАНИЕ</vt:lpstr>
      <vt:lpstr>ПЛАТА  ЗА СОДЕРЖАНИЕ</vt:lpstr>
      <vt:lpstr>ПЛАТА  ЗА СОДЕРЖАНИЕ</vt:lpstr>
      <vt:lpstr>ПЛАТА  ЗА СОДЕРЖАНИЕ</vt:lpstr>
      <vt:lpstr>ПЛАТА  ЗА СОДЕРЖАНИЕ</vt:lpstr>
      <vt:lpstr>ПЛАТА  ЗА СОДЕРЖАНИЕ</vt:lpstr>
      <vt:lpstr>ПЛАТА  ЗА СОДЕРЖАНИЕ</vt:lpstr>
      <vt:lpstr>ПЛАТА  ЗА СОДЕРЖАНИЕ</vt:lpstr>
      <vt:lpstr>ПЛАТА  ЗА СОДЕРЖАНИЕ</vt:lpstr>
      <vt:lpstr>ПЛАТА  ЗА СОДЕРЖАНИЕ</vt:lpstr>
      <vt:lpstr>ПЛАТА  ЗА СОДЕРЖАНИЕ</vt:lpstr>
      <vt:lpstr>ПЛАТА  ЗА СОДЕРЖАНИЕ</vt:lpstr>
      <vt:lpstr>ПЛАТА  ЗА СОДЕРЖАНИЕ</vt:lpstr>
      <vt:lpstr>  ПЕРСОНАЛЬНЫЕ ДАННЫЕ </vt:lpstr>
      <vt:lpstr>  ПЕРСОНАЛЬНЫЕ ДАННЫЕ</vt:lpstr>
      <vt:lpstr>  ПЕРСОНАЛЬНЫЕ ДАННЫЕ</vt:lpstr>
      <vt:lpstr>  ПЕРСОНАЛЬНЫЕ ДАННЫЕ  </vt:lpstr>
      <vt:lpstr>  ПЕРСОНАЛЬНЫЕ ДАННЫЕ </vt:lpstr>
      <vt:lpstr>  ПЕРСОНАЛЬНЫЕ ДАННЫЕ </vt:lpstr>
      <vt:lpstr>  ПЕРСОНАЛЬНЫЕ ДАННЫЕ </vt:lpstr>
      <vt:lpstr>  ПЕРСОНАЛЬНЫЕ ДАННЫЕ </vt:lpstr>
      <vt:lpstr>  ПЕРСОНАЛЬНЫЕ ДАННЫЕ </vt:lpstr>
      <vt:lpstr>  ПЕРСОНАЛЬНЫЕ ДАННЫЕ </vt:lpstr>
      <vt:lpstr>  ПЕРСОНАЛЬНЫЕ ДАННЫЕ </vt:lpstr>
      <vt:lpstr>  ПЕРСОНАЛЬНЫЕ ДАННЫЕ </vt:lpstr>
      <vt:lpstr>  ПЕРСОНАЛЬНЫЕ ДАННЫЕ </vt:lpstr>
      <vt:lpstr>  ПЕРСОНАЛЬНЫЕ ДАННЫЕ </vt:lpstr>
      <vt:lpstr>  ПЕРСОНАЛЬНЫЕ ДАННЫЕ </vt:lpstr>
      <vt:lpstr>  ПЕРСОНАЛЬНЫЕ ДАННЫЕ </vt:lpstr>
      <vt:lpstr> ПЕРСОНАЛЬНЫЕ ДАННЫЕ</vt:lpstr>
      <vt:lpstr>ШТРАФЫ – персональные данные</vt:lpstr>
      <vt:lpstr>ШТРАФЫ – персональные данные</vt:lpstr>
      <vt:lpstr>ШТРАФЫ – персональные данные</vt:lpstr>
      <vt:lpstr>ШТРАФЫ – персональные данные</vt:lpstr>
      <vt:lpstr>ШТРАФЫ – персональные данные</vt:lpstr>
      <vt:lpstr>ШТРАФЫ – персональные данные</vt:lpstr>
      <vt:lpstr>ШТРАФЫ – персональные данные</vt:lpstr>
      <vt:lpstr>ПЛАТА  ЗА СОДЕРЖАНИЕ</vt:lpstr>
      <vt:lpstr>ПЛАТА  ЗА СОДЕРЖАНИЕ</vt:lpstr>
      <vt:lpstr>ПЛАТА  ЗА СОДЕРЖАНИЕ</vt:lpstr>
      <vt:lpstr>ПЛАТА  ЗА СОДЕРЖАНИЕ</vt:lpstr>
      <vt:lpstr> ПЛАТА  ЗА СОДЕРЖАНИЕ </vt:lpstr>
      <vt:lpstr>ПЛАТА  ЗА СОДЕРЖАНИЕ</vt:lpstr>
      <vt:lpstr>ПЛАТА  ЗА СОДЕРЖАНИЕ</vt:lpstr>
      <vt:lpstr>ПЛАТА  ЗА СОДЕРЖАНИЕ</vt:lpstr>
      <vt:lpstr>ПЛАТА  ЗА СОДЕРЖАНИЕ</vt:lpstr>
      <vt:lpstr>ПЛАТА  ЗА СОДЕРЖАНИЕ</vt:lpstr>
      <vt:lpstr>ПЛАТА  ЗА СОДЕРЖАНИЕ</vt:lpstr>
      <vt:lpstr>ПЛАТА  ЗА СОДЕРЖАНИЕ</vt:lpstr>
      <vt:lpstr>ПЛАТА  ЗА СОДЕРЖАНИЕ</vt:lpstr>
      <vt:lpstr>ПЛАТА  ЗА СОДЕРЖАНИЕ</vt:lpstr>
      <vt:lpstr>ПЛАТА  ЗА СОДЕРЖАНИЕ</vt:lpstr>
      <vt:lpstr>ПЛАТА  ЗА СОДЕРЖАНИЕ</vt:lpstr>
      <vt:lpstr>ПЛАТА  ЗА СОДЕРЖАНИЕ</vt:lpstr>
      <vt:lpstr>ПЛАТА  ЗА СОДЕРЖАНИЕ</vt:lpstr>
      <vt:lpstr>ПЛАТА  ЗА СОДЕРЖАНИЕ</vt:lpstr>
      <vt:lpstr>ПЛАТА  ЗА СОДЕРЖАНИЕ</vt:lpstr>
      <vt:lpstr>ПЛАТА  ЗА СОДЕРЖАНИЕ</vt:lpstr>
      <vt:lpstr>ПЛАТА  ЗА СОДЕРЖАНИЕ</vt:lpstr>
      <vt:lpstr>ПЛАТА  ЗА СОДЕРЖАНИЕ</vt:lpstr>
      <vt:lpstr>ПЛАТА  ЗА СОДЕРЖАНИЕ</vt:lpstr>
      <vt:lpstr>ПЛАТА  ЗА СОДЕРЖАНИЕ</vt:lpstr>
      <vt:lpstr>ПЛАТА  ЗА СОДЕРЖАНИЕ</vt:lpstr>
      <vt:lpstr>ПЛАТА  ЗА СОДЕРЖАНИЕ</vt:lpstr>
      <vt:lpstr>ПЛАТА  ЗА СОДЕРЖАНИЕ</vt:lpstr>
      <vt:lpstr>ПЛАТА  ЗА СОДЕРЖАНИЕ</vt:lpstr>
      <vt:lpstr>ПЛАТА  ЗА СОДЕРЖАНИЕ</vt:lpstr>
      <vt:lpstr>ПЛАТА  ЗА СОДЕРЖАНИЕ</vt:lpstr>
      <vt:lpstr>ДОГОВОР ТСЖ  С СОБСТВЕННИКАМИ </vt:lpstr>
      <vt:lpstr>ДОГОВОР ТСЖ  С СОБСТВЕННИКАМИ </vt:lpstr>
      <vt:lpstr>ДОГОВОР ТСЖ  С СОБСТВЕННИКАМИ </vt:lpstr>
      <vt:lpstr>ДОГОВОР ТСЖ  С СОБСТВЕННИКАМИ </vt:lpstr>
      <vt:lpstr>ДОГОВОР ТСЖ  С СОБСТВЕННИКАМИ </vt:lpstr>
      <vt:lpstr>ДОГОВОР ТСЖ  С СОБСТВЕННИКАМИ </vt:lpstr>
      <vt:lpstr>ДОГОВОР ТСЖ  С СОБСТВЕННИКАМИ </vt:lpstr>
      <vt:lpstr>ДОГОВОР ТСЖ  С СОБСТВЕННИКАМИ </vt:lpstr>
      <vt:lpstr>ДОГОВОР ТСЖ  С СОБСТВЕННИКАМИ </vt:lpstr>
      <vt:lpstr>ДОГОВОР ТСЖ  С СОБСТВЕННИКАМИ </vt:lpstr>
      <vt:lpstr>ДОГОВОР ТСЖ  С СОБСТВЕННИКАМИ </vt:lpstr>
      <vt:lpstr>ДОГОВОР ТСЖ  С СОБСТВЕННИКАМИ </vt:lpstr>
      <vt:lpstr>ДОГОВОР ТСЖ  С СОБСТВЕННИКАМИ </vt:lpstr>
      <vt:lpstr>ДОГОВОР ТСЖ  С СОБСТВЕННИКАМИ </vt:lpstr>
      <vt:lpstr>ДОГОВОР ТСЖ  С СОБСТВЕННИКАМИ </vt:lpstr>
      <vt:lpstr>ДОГОВОР ТСЖ  С СОБСТВЕННИКАМИ </vt:lpstr>
      <vt:lpstr>ДОГОВОР ТСЖ  С СОБСТВЕННИКАМИ </vt:lpstr>
      <vt:lpstr>ДОГОВОР ТСЖ  С СОБСТВЕННИКАМИ </vt:lpstr>
      <vt:lpstr>ДОГОВОР ТСЖ  С СОБСТВЕННИКАМИ </vt:lpstr>
      <vt:lpstr>ДОГОВОР ТСЖ  С СОБСТВЕННИКАМИ </vt:lpstr>
      <vt:lpstr>ДОГОВОР ТСЖ  С СОБСТВЕННИКАМИ </vt:lpstr>
      <vt:lpstr>ДОГОВОР ТСЖ  С СОБСТВЕННИКАМИ </vt:lpstr>
      <vt:lpstr>ДОГОВОР ТСЖ  С СОБСТВЕННИКАМИ </vt:lpstr>
      <vt:lpstr>ДОГОВОР ТСЖ  С СОБСТВЕННИКАМИ </vt:lpstr>
      <vt:lpstr>ДОГОВОР ТСЖ  С СОБСТВЕННИКАМИ </vt:lpstr>
      <vt:lpstr>ДОГОВОР ТСЖ  С СОБСТВЕННИКАМИ </vt:lpstr>
      <vt:lpstr>ДОГОВОР ТСЖ  С СОБСТВЕННИКАМИ </vt:lpstr>
      <vt:lpstr>ДОГОВОР ТСЖ  С СОБСТВЕННИКАМИ </vt:lpstr>
      <vt:lpstr>ДОГОВОР ТСЖ  С СОБСТВЕННИКАМИ </vt:lpstr>
      <vt:lpstr>ДОГОВОР ТСЖ  С СОБСТВЕННИКАМИ </vt:lpstr>
      <vt:lpstr>ДОГОВОР ТСЖ  С СОБСТВЕННИКАМИ </vt:lpstr>
      <vt:lpstr>Слайд 123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Соболева Н.В.</dc:creator>
  <cp:lastModifiedBy>JJJ</cp:lastModifiedBy>
  <cp:revision>2028</cp:revision>
  <cp:lastPrinted>2014-07-29T09:52:18Z</cp:lastPrinted>
  <dcterms:created xsi:type="dcterms:W3CDTF">2014-05-28T11:58:21Z</dcterms:created>
  <dcterms:modified xsi:type="dcterms:W3CDTF">2017-07-28T08:02:23Z</dcterms:modified>
</cp:coreProperties>
</file>