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4" r:id="rId2"/>
    <p:sldMasterId id="2147483806" r:id="rId3"/>
  </p:sldMasterIdLst>
  <p:notesMasterIdLst>
    <p:notesMasterId r:id="rId92"/>
  </p:notesMasterIdLst>
  <p:sldIdLst>
    <p:sldId id="256" r:id="rId4"/>
    <p:sldId id="257" r:id="rId5"/>
    <p:sldId id="270" r:id="rId6"/>
    <p:sldId id="263" r:id="rId7"/>
    <p:sldId id="264" r:id="rId8"/>
    <p:sldId id="343" r:id="rId9"/>
    <p:sldId id="265" r:id="rId10"/>
    <p:sldId id="258" r:id="rId11"/>
    <p:sldId id="342" r:id="rId12"/>
    <p:sldId id="276" r:id="rId13"/>
    <p:sldId id="262" r:id="rId14"/>
    <p:sldId id="266" r:id="rId15"/>
    <p:sldId id="267" r:id="rId16"/>
    <p:sldId id="310" r:id="rId17"/>
    <p:sldId id="268" r:id="rId18"/>
    <p:sldId id="457" r:id="rId19"/>
    <p:sldId id="277" r:id="rId20"/>
    <p:sldId id="456" r:id="rId21"/>
    <p:sldId id="318" r:id="rId22"/>
    <p:sldId id="360" r:id="rId23"/>
    <p:sldId id="329" r:id="rId24"/>
    <p:sldId id="330" r:id="rId25"/>
    <p:sldId id="306" r:id="rId26"/>
    <p:sldId id="367" r:id="rId27"/>
    <p:sldId id="298" r:id="rId28"/>
    <p:sldId id="325" r:id="rId29"/>
    <p:sldId id="327" r:id="rId30"/>
    <p:sldId id="326" r:id="rId31"/>
    <p:sldId id="354" r:id="rId32"/>
    <p:sldId id="353" r:id="rId33"/>
    <p:sldId id="328" r:id="rId34"/>
    <p:sldId id="295" r:id="rId35"/>
    <p:sldId id="331" r:id="rId36"/>
    <p:sldId id="300" r:id="rId37"/>
    <p:sldId id="297" r:id="rId38"/>
    <p:sldId id="311" r:id="rId39"/>
    <p:sldId id="332" r:id="rId40"/>
    <p:sldId id="341" r:id="rId41"/>
    <p:sldId id="361" r:id="rId42"/>
    <p:sldId id="362" r:id="rId43"/>
    <p:sldId id="340" r:id="rId44"/>
    <p:sldId id="450" r:id="rId45"/>
    <p:sldId id="355" r:id="rId46"/>
    <p:sldId id="350" r:id="rId47"/>
    <p:sldId id="349" r:id="rId48"/>
    <p:sldId id="357" r:id="rId49"/>
    <p:sldId id="449" r:id="rId50"/>
    <p:sldId id="346" r:id="rId51"/>
    <p:sldId id="344" r:id="rId52"/>
    <p:sldId id="345" r:id="rId53"/>
    <p:sldId id="359" r:id="rId54"/>
    <p:sldId id="358" r:id="rId55"/>
    <p:sldId id="432" r:id="rId56"/>
    <p:sldId id="433" r:id="rId57"/>
    <p:sldId id="435" r:id="rId58"/>
    <p:sldId id="436" r:id="rId59"/>
    <p:sldId id="320" r:id="rId60"/>
    <p:sldId id="334" r:id="rId61"/>
    <p:sldId id="364" r:id="rId62"/>
    <p:sldId id="441" r:id="rId63"/>
    <p:sldId id="365" r:id="rId64"/>
    <p:sldId id="335" r:id="rId65"/>
    <p:sldId id="322" r:id="rId66"/>
    <p:sldId id="369" r:id="rId67"/>
    <p:sldId id="437" r:id="rId68"/>
    <p:sldId id="438" r:id="rId69"/>
    <p:sldId id="442" r:id="rId70"/>
    <p:sldId id="443" r:id="rId71"/>
    <p:sldId id="444" r:id="rId72"/>
    <p:sldId id="451" r:id="rId73"/>
    <p:sldId id="447" r:id="rId74"/>
    <p:sldId id="445" r:id="rId75"/>
    <p:sldId id="448" r:id="rId76"/>
    <p:sldId id="439" r:id="rId77"/>
    <p:sldId id="387" r:id="rId78"/>
    <p:sldId id="452" r:id="rId79"/>
    <p:sldId id="388" r:id="rId80"/>
    <p:sldId id="391" r:id="rId81"/>
    <p:sldId id="392" r:id="rId82"/>
    <p:sldId id="393" r:id="rId83"/>
    <p:sldId id="394" r:id="rId84"/>
    <p:sldId id="395" r:id="rId85"/>
    <p:sldId id="396" r:id="rId86"/>
    <p:sldId id="397" r:id="rId87"/>
    <p:sldId id="398" r:id="rId88"/>
    <p:sldId id="399" r:id="rId89"/>
    <p:sldId id="453" r:id="rId90"/>
    <p:sldId id="455" r:id="rId9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00638A"/>
    <a:srgbClr val="0076A3"/>
    <a:srgbClr val="006666"/>
    <a:srgbClr val="0033CC"/>
    <a:srgbClr val="72105B"/>
    <a:srgbClr val="A91786"/>
    <a:srgbClr val="03506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99" autoAdjust="0"/>
  </p:normalViewPr>
  <p:slideViewPr>
    <p:cSldViewPr>
      <p:cViewPr>
        <p:scale>
          <a:sx n="50" d="100"/>
          <a:sy n="50" d="100"/>
        </p:scale>
        <p:origin x="-121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57655-15CA-4209-8213-7BFBD419A3EB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145D-42E2-4668-8192-9775505AA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C145D-42E2-4668-8192-9775505AADA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C145D-42E2-4668-8192-9775505AADA8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95536" y="5661248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6381328"/>
            <a:ext cx="7920880" cy="365125"/>
          </a:xfrm>
        </p:spPr>
        <p:txBody>
          <a:bodyPr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5864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7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6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1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5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43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27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70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73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6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5472608" cy="504056"/>
          </a:xfrm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248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6492875"/>
            <a:ext cx="8424936" cy="365125"/>
          </a:xfrm>
        </p:spPr>
        <p:txBody>
          <a:bodyPr/>
          <a:lstStyle>
            <a:lvl1pPr algn="l">
              <a:defRPr lang="ru-RU" b="0" i="0" smtClean="0">
                <a:effectLst/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504" y="6492875"/>
            <a:ext cx="43204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224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80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02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51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33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85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28384" y="6381328"/>
            <a:ext cx="946448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5733256"/>
            <a:ext cx="6984776" cy="365125"/>
          </a:xfrm>
        </p:spPr>
        <p:txBody>
          <a:bodyPr/>
          <a:lstStyle>
            <a:lvl1pPr marL="0" indent="0" algn="just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9552" y="6309320"/>
            <a:ext cx="44239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30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фсрм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63894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0324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3528" y="6340355"/>
            <a:ext cx="50405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115616" y="6237312"/>
            <a:ext cx="79563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221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90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7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202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2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7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70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50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992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7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5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51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348880"/>
            <a:ext cx="7094022" cy="2152830"/>
          </a:xfrm>
        </p:spPr>
        <p:txBody>
          <a:bodyPr>
            <a:noAutofit/>
          </a:bodyPr>
          <a:lstStyle/>
          <a:p>
            <a:pPr algn="r"/>
            <a:r>
              <a:rPr lang="ru-RU" sz="4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МНОГОКВАРТИРНЫМ ДОМОМ</a:t>
            </a:r>
            <a:br>
              <a:rPr lang="ru-RU" sz="4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Часть 1</a:t>
            </a:r>
            <a:endParaRPr lang="ru-RU" sz="40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61048"/>
            <a:ext cx="8182004" cy="1500198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НАРОДНЫЙ  ИНСТИТУТ</a:t>
            </a:r>
          </a:p>
          <a:p>
            <a:pPr algn="l"/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ВОРОНЕЖ</a:t>
            </a:r>
          </a:p>
          <a:p>
            <a:pPr algn="l"/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  <a:endParaRPr lang="ru-RU" sz="2400" i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4938912" cy="77498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ЖК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кооператив;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СПК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специализированный потребительский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кооператив;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РСО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ресурсоснабжающая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ОДПУ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общедомовые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приборы учета;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ХВС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холодное водоснабжение;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ГВС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горячее водоснабжение.</a:t>
            </a: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Многоквартирный дом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совокупность двух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более квартир, имеющих самостоятельные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выходы либо на земельный участок,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прилегающий к жилому дому, либо в помещения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пользования в таком доме.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Многоквартирный дом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содержит в себе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элементы общего имущества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доме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ст.6 ПП РФ 47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92909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Жилое помещение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изолированное помещение,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которое является недвижимым имуществом 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пригодно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постоянного проживания граждан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ст.15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жилым помещениям относятся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жилой дом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часть жилого дома;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квартира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часть квартиры;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комната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Жилое помещение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предназначено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проживания граждан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ст.17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b="1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Нежилое помещение </a:t>
            </a:r>
            <a:r>
              <a:rPr lang="ru-RU" sz="28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МКД, 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указанное в проектной или технической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документации на этот дом либо в электронном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паспорте МКД, которое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жилым</a:t>
            </a:r>
          </a:p>
          <a:p>
            <a:pPr>
              <a:spcBef>
                <a:spcPts val="40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помещением и не включено в состав ОИ 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независимо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 наличия отдельного входа или подключения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(технологического присоединения) к внешним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сетям инженерно-технического обеспечения, в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том числе встроенные и пристроенные помещения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ПП РФ 354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sz="3200" b="1" dirty="0">
              <a:solidFill>
                <a:srgbClr val="1F497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r>
              <a:rPr lang="ru-RU" sz="24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Свод 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31-107-2004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"Архитектурно-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планировочные решения многоквартирных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жилых зданий" содержит понятие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"встроенно-пристроенное нежилое помещение"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помещение, располагаемое в габаритах жилого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здания и в объемах, вынесенных за пределы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габаритов жилого здания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более  чем на 1,5 м.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857652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нежилым помещениям приравниваются части МКД,</a:t>
            </a: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предназначенные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размещения транспортных </a:t>
            </a:r>
          </a:p>
          <a:p>
            <a:pPr>
              <a:spcBef>
                <a:spcPts val="400"/>
              </a:spcBef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средств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подземные гаражи и</a:t>
            </a: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автостоянки, предусмотренные проектной 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документацией на дом)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ПП РФ 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400"/>
              </a:spcBef>
              <a:buNone/>
            </a:pPr>
            <a:r>
              <a:rPr lang="ru-RU" sz="22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1 января 2017 года</a:t>
            </a:r>
            <a:r>
              <a:rPr lang="ru-RU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- </a:t>
            </a:r>
          </a:p>
          <a:p>
            <a:pPr>
              <a:spcBef>
                <a:spcPts val="400"/>
              </a:spcBef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отдельный объект недвижимости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который</a:t>
            </a: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подлежит государственной регистрации права</a:t>
            </a: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 130 ГК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7196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01.01.2017г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информация о границах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паркинге, расположенном в МКД, регистрируется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Росреестре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Каждое </a:t>
            </a: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машино-место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получает свой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кадастровый номер, как любое помещение в МКД.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собственник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доли в праве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нежилое помещение (паркинг) или собственник </a:t>
            </a:r>
          </a:p>
          <a:p>
            <a:pPr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паркинге, расположенном в МКД,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должен быть включен в реестр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719138" y="6215063"/>
            <a:ext cx="8424862" cy="642937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sz="36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7196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помещения в МКД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лицо, 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обладающее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правом собственности на помещение</a:t>
            </a:r>
            <a:r>
              <a:rPr lang="ru-RU" sz="27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 реализующее в процессе эксплуатации МКД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 владения, пользования, содержания и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распоряжения этим помещением в соответствии с его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назначением и пределами его использования, 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которому также принадлежит на праве общей долевой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общее имущество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п.3.31 ГОСТ Р 51929-2014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7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719138" y="6215063"/>
            <a:ext cx="8424862" cy="642937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sz="36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8576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Общее имущество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принадлежит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 праве общей долевой собственности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помещений В МКД.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Возникновение права общей долевой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 ОИ в МКД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неразрывно связано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возникновением права собственности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жилое помещение в этом  доме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290 ГК РФ и ст. 36-38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704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2357430"/>
            <a:ext cx="8714140" cy="3714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 в МКД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совместно владеют,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пользуются и распоряжаются ОИ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ст.30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Доля в праве общей собственности на  ОИ в МКД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помещения в этом доме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пропорциональна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размеру общей площади  указанного помещения</a:t>
            </a:r>
            <a:r>
              <a:rPr lang="ru-RU" sz="2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Доля в праве общей собственности на  ОИ в МКД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помещения в этом доме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следует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судьбе права собственности на указанное помещение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ст.37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Федеральный закон от 29.12.2004г.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188-ФЗ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«Жилищный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кодекс Российской Федерации».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Федеральный закон от 13.07.2015г.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№218-ФЗ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государственной регистрации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недвижимости».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Федеральный закон от 29 декабря 2004 г.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189–ФЗ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введении в действие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Жилищного кодекса Российской Федерации» 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5500726" cy="7029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размера доли </a:t>
            </a:r>
            <a:br>
              <a:rPr lang="ru-RU" sz="27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праве общей собственности на общее имущество в МКД</a:t>
            </a:r>
            <a:r>
              <a:rPr lang="ru-RU" sz="2700" b="1" dirty="0" smtClean="0">
                <a:solidFill>
                  <a:srgbClr val="0076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b="1" dirty="0" smtClean="0">
                <a:solidFill>
                  <a:srgbClr val="0076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700" b="1" dirty="0">
              <a:solidFill>
                <a:srgbClr val="0076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140968"/>
            <a:ext cx="8856984" cy="30026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4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5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Общая площадь жилого помещения состоит </a:t>
            </a:r>
            <a:r>
              <a:rPr lang="ru-RU" sz="7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 суммы площадей</a:t>
            </a:r>
            <a:r>
              <a:rPr lang="ru-RU" sz="7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всех частей помещения, включая площадь помещений</a:t>
            </a:r>
          </a:p>
          <a:p>
            <a:pPr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вспомогательного назначения, за исключением балконов, лоджий,</a:t>
            </a:r>
          </a:p>
          <a:p>
            <a:pPr>
              <a:spcAft>
                <a:spcPts val="600"/>
              </a:spcAft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веранд и террас.</a:t>
            </a:r>
          </a:p>
          <a:p>
            <a:pPr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расчете </a:t>
            </a:r>
            <a:r>
              <a:rPr lang="ru-RU" sz="7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площадь ОИ </a:t>
            </a: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учитывается!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13187"/>
              </p:ext>
            </p:extLst>
          </p:nvPr>
        </p:nvGraphicFramePr>
        <p:xfrm>
          <a:off x="285720" y="2643182"/>
          <a:ext cx="8072494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78493"/>
                <a:gridCol w="547288"/>
                <a:gridCol w="4446713"/>
              </a:tblGrid>
              <a:tr h="934402">
                <a:tc rowSpan="2">
                  <a:txBody>
                    <a:bodyPr/>
                    <a:lstStyle/>
                    <a:p>
                      <a:endParaRPr kumimoji="0" lang="ru-RU" sz="2000" b="1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Доля в праве на общее имущество в МКД</a:t>
                      </a:r>
                      <a:endParaRPr lang="ru-RU" sz="2000" dirty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=</a:t>
                      </a:r>
                      <a:endParaRPr lang="ru-RU" sz="2000" dirty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Общая площадь принадлежащего собственнику помещения</a:t>
                      </a:r>
                      <a:endParaRPr lang="ru-RU" sz="2000" dirty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Общая площадь всех помещений в доме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71612"/>
            <a:ext cx="5472608" cy="50405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помещения в МКД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вправе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4  ст.37 ЖК 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осуществлять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выдел в натуре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своей доли в праве общей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ОИ;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отчуждать свою долю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праве общей собственности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ОИ, а также совершать иные действия, влекущие за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собой передачу этой доли отдельно от права собственности.</a:t>
            </a:r>
          </a:p>
          <a:p>
            <a:pPr>
              <a:buNone/>
            </a:pP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Невозможность отчуждения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доли собственника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праве общей собственности на ОИ установлена </a:t>
            </a:r>
          </a:p>
          <a:p>
            <a:pPr>
              <a:buNone/>
            </a:pP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ст.290 ГК 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1428736"/>
            <a:ext cx="5010350" cy="57150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собственников</a:t>
            </a:r>
            <a:endParaRPr lang="ru-RU" sz="3000" b="1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86620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Содержать ОИ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надлежащем состоянии на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собственные средства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п.28, 30 ПП РФ 491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Поддерживать жилое помещение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надлежащем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состоянии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соблюдать Правила пользования жилыми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помещениями, а также Правила содержания ОИ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ст.30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Выбрать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способ управления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своим домом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Реализовать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его – выбрать УО и заключить с ней ДУ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зарегистрировать ТСН/ТСЖ.</a:t>
            </a:r>
          </a:p>
          <a:p>
            <a:pPr>
              <a:buNone/>
            </a:pPr>
            <a:endParaRPr lang="ru-RU" sz="2400" dirty="0" smtClean="0"/>
          </a:p>
          <a:p>
            <a:pPr lvl="0">
              <a:buNone/>
            </a:pPr>
            <a:endParaRPr lang="ru-RU" sz="25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b="1" dirty="0">
              <a:solidFill>
                <a:srgbClr val="1F497D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несут ответственность за надлежащее</a:t>
            </a:r>
          </a:p>
          <a:p>
            <a:pPr>
              <a:lnSpc>
                <a:spcPct val="11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ОИ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законодательством РФ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п.41 ПП РФ 491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и лица, оказывающие услуги/выполняющие работы 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содержанию ОИ при непосредственном управлении, </a:t>
            </a:r>
          </a:p>
          <a:p>
            <a:pPr>
              <a:lnSpc>
                <a:spcPct val="11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отвечают  перед собственниками</a:t>
            </a: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нарушение своих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 и несут ответственность за ненадлежащее 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 в соответствии с законодательством РФ 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п.42 ПП РФ 491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lvl="0">
              <a:buNone/>
            </a:pPr>
            <a:endParaRPr lang="ru-RU" sz="25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Уменьшение размера ОИ в МКД возможно только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согласия всех собственников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данном доме путем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реконструкции.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Решения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 использовании ОИ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принимаются на ОСС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чем 2/3 голосов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голосов всех собственников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Собственники нежилых помещений в МКД в отношении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  обладают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теми же правами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несут те же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обязанности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что и собственники жилых помещений.</a:t>
            </a:r>
          </a:p>
          <a:p>
            <a:pPr>
              <a:buNone/>
            </a:pPr>
            <a:endParaRPr lang="ru-RU" u="sng" dirty="0">
              <a:solidFill>
                <a:srgbClr val="00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71612"/>
            <a:ext cx="5796136" cy="50405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5719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 общего имущества определяется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ПП РФ 491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в МКД – в целях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выполнения обязанности по содержанию ОИ;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органами государственной власти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в целях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 за содержанием ОИ;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ОМСУ</a:t>
            </a:r>
            <a:r>
              <a:rPr lang="ru-RU" sz="27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 целях подготовки и проведения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открытого конкурса по отбору УО в соответствии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ст.161 ЖК РФ</a:t>
            </a:r>
            <a:r>
              <a:rPr lang="ru-RU" sz="2700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u="sng" dirty="0">
              <a:solidFill>
                <a:srgbClr val="00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500174"/>
            <a:ext cx="6192688" cy="70469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</a:t>
            </a: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0248" y="2500306"/>
            <a:ext cx="885698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 определении состава 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в МКД используются содержащиеся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 ЕГРН сведения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правах на объекты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недвижимости, являющиеся общим имуществом,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сведения, содержащиеся 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государственном земельном кадастре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 ПП РФ 491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736"/>
            <a:ext cx="5796136" cy="77612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</a:t>
            </a: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случае расхождения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(противоречия)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сведений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составе ОИ, содержащихся в Реестре,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документации государственного технического учета,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бухгалтерского учета управляющих  организаций,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технической документации на МКД,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приоритет имеют сведения, содержащиеся в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Реестре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ПП РФ 491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2" y="1484784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71744"/>
            <a:ext cx="8856984" cy="3429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1 января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2017 года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сведения об учтенном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недвижимом имуществе, о зарегистрированных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правах на него, основаниях их возникновения,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правообладателях, а также иные сведения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содержатся в ЕГРН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ст.1 218-ФЗ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5472608" cy="50405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КС РФ от 19 мая 2009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sz="2400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№489-О-О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если внутри помещений, не являющихся частями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квартир,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расположено 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и сами эти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предназначенные для обслуживания нескольких или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всех помещений в этом доме и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имеющие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самостоятельного назначения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относятся к ОИ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собственников;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6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14340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Постановление Правительства РФ от 13.08.2006г. </a:t>
            </a:r>
          </a:p>
          <a:p>
            <a:pPr>
              <a:spcBef>
                <a:spcPts val="400"/>
              </a:spcBef>
              <a:buNone/>
            </a:pPr>
            <a:r>
              <a:rPr lang="ru-RU" sz="2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№491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26.12.2016) «Об утверждении Правил 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 и Правил изменения размера платы за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жилого помещения в случае оказания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и выполнения работ по управлению, содержанию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общего имущества в многоквартирном доме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 и (или) с перерывами,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превышающими установленную продолжительность».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069" y="2500306"/>
            <a:ext cx="8856984" cy="364333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из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ст.36 ЖК РФ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следует, что помещение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должно быть предназначено для обслуживания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всех или нескольких помещений и иметь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исключительно технический характер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иных критериев, в том числе критерия наличия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иных полезных свойств у помещения, используемого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судебной практике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исключения нежилых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помещений из состава ОИ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ст.36 ЖК РФ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 содержит.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2861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Государственная регистрация возникновения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(перехода, ограничения, прекращения) права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жилое или нежилое помещение в МКД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одновременно является государственной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регистрацией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неразрывно связанного с ним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 общей долевой собственности на ОИ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5992"/>
            <a:ext cx="8856984" cy="400052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помещений в МКД принадлежит 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праве общей долевой собственности 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общее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Имущество 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ч.1ст.36 ЖК РФ, п.2, 5-7 ПП РФ №491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 помещения, не являющиеся частями квартир,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предназначенные для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обслуживания более одного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помещения</a:t>
            </a:r>
            <a:r>
              <a:rPr lang="ru-RU" sz="25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доме: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межквартирные лестничные площадки;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лестницы;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лифты, лифтовые и иные шахты;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коридоры, колясочные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технические этажи, чердаки, технические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подвалы, в которых имеются инженерные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коммуникации, иное обслуживающее более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одного жилого и (или) нежилого помещения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оборудование (котельные, бойлерные,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элеваторные узлы и другое инженерное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оборудование);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379419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помещения, не принадлежащие отдельным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и предназначенные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удовлетворения социально-бытовых потребностей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в МКД: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организации их досуга;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культурного развития;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детского творчества;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занятий физической культурой и спортом и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подобных мероприятий;</a:t>
            </a: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72" y="1556792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643338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крыши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ограждающие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несущие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(фундаменты, несущие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стены, плиты перекрытий, балконные и иные плиты,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несущие колонны и иные ограждающие несущие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конструкции)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ненесущие конструкции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(окна и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двери помещений общего пользования, перила,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парапеты и иные ограждающие ненесущие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конструкции) данного дома;</a:t>
            </a:r>
          </a:p>
          <a:p>
            <a:endParaRPr lang="ru-RU" sz="245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500174"/>
            <a:ext cx="6120680" cy="70469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77158"/>
            <a:ext cx="8856984" cy="356648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механическое, электрическое,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санитарно-техническое и иное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оборудование,</a:t>
            </a:r>
            <a:r>
              <a:rPr lang="ru-RU" sz="25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предназначенное для обеспечения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беспрепятственного доступа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инвалидов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</a:t>
            </a:r>
            <a:r>
              <a:rPr lang="ru-RU" sz="2500" dirty="0" smtClean="0"/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находящееся в МКД за пределами или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 помещений и обслуживающее более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одного помещения;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автоматизированные информационно-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измерительные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системы учета потребления</a:t>
            </a:r>
            <a:r>
              <a:rPr lang="ru-RU" sz="25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ресурсов и услуг (приборы учета,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устройства сбора и передачи данных,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программные продукты для сбора, хранения и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передачи данных учета), в случаях, если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установлены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счет собственников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МКД;</a:t>
            </a:r>
            <a:endParaRPr lang="ru-RU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котором 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 МКД, с элементами озеленения и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благоустройства, иные  расположенные на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земельном участке объекты, предназначенные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его обслуживания (трансформаторные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подстанции, тепловые пункты,  коллективные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автостоянки, гаражи, детские и спортивные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площадки).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 имущества общего использования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создании ТСЖ в нескольких МКД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земельный участок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элементами озеленения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благоустройства;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иные объекты, 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предназначенные для </a:t>
            </a:r>
          </a:p>
          <a:p>
            <a:pPr lvl="0">
              <a:buNone/>
            </a:pP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обслуживания МКД</a:t>
            </a:r>
            <a:r>
              <a:rPr lang="ru-RU" sz="3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(трансформаторные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подстанции, тепловые пункты, коллективные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автостоянки, гаражи, детские и спортивные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площадки  в границах земельного участка);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964488" cy="42148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Постановление Правительства РФ от 05.05.2013г.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№416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25.12.2015) «О порядке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деятельности по управлению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домами»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Постановление Правительства РФ от 03.04.2013г.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№290</a:t>
            </a:r>
            <a:r>
              <a:rPr lang="ru-RU" sz="27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минимальном перечне услуг и работ,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обеспечения надлежащего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доме, и порядке  их оказания и выполнения»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имущество, совместное использование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которого допускается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проектной или технической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документацией</a:t>
            </a:r>
            <a:r>
              <a:rPr lang="ru-RU" sz="25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эти дома;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имущество, обеспечение работоспособности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которого достигается при условии подключения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(технологического присоединения)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 ОИ в другом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МКД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указанных домов - для инженерных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систем, оборудования, устройств.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71966"/>
          </a:xfrm>
        </p:spPr>
        <p:txBody>
          <a:bodyPr>
            <a:normAutofit fontScale="70000" lnSpcReduction="20000"/>
          </a:bodyPr>
          <a:lstStyle/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Внутридомовые инженерные системы ХВС и ГВС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ПП РФ 491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стояки;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ответвления от стояков до первого отключающего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устройства, расположенного на ответвлениях;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отключающие устройства на ответвлениях;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ОДПУ холодной и горячей воды;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первые запорно-регулировочные краны на отводах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внутриквартирной разводки от стояков;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механическое, электрическое, санитарно-техническое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иное оборудование на этих сетях.</a:t>
            </a: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b="1" i="1" u="sng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85765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ВС РФ от 12.07.2016 г.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93-КГ16-2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первые отключающие устройства от стояка считаются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элементами 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внутридомовых инженерных сетей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Эти элементы поставляют коммунальные ресурсы от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сетей до внутриквартирного оборудования.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Влияя на параметры и характеристики внутридомовых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сетей, они участвуют в обслуживании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других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помещений МКД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т.е. входят в состав ОИ.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70355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4340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Внутридомовая инженерная система водоотведения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ПП РФ 491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канализационные выпуски;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фасонные части (отводы, переходы, патрубки, ревизии, крестовины,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тройники);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стояки;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заглушки;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вытяжные трубы;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водосточные воронки;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прочистки;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-ответвления от стояков до первых стыковых соединений;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другое оборудование, расположенное в этой системе.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80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856984" cy="3643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Внутридомовая система отопления</a:t>
            </a: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п.6 ПП РФ 491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стояки;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обогревающие элементы;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регулирующая и запорная арматура;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ОДПУ тепловой энергии;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другое оборудование, расположенное на этих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сетях.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ВС РФ от 22.09.2009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ГКПИ09-725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200" u="sng" dirty="0" smtClean="0">
              <a:solidFill>
                <a:srgbClr val="0076A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расположенные в квартире собственника приборы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отопления </a:t>
            </a: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индивидуализированы</a:t>
            </a:r>
            <a:r>
              <a:rPr lang="ru-RU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обслуживают одно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конкретное помещение, поэтому </a:t>
            </a: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могут быть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отнесены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общему имуществу МКД.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состав  ОИ в МКД включаются лишь те обогревающие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элементы системы отопления (радиаторы), которые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обслуживают </a:t>
            </a: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более одной квартиры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(находятся за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пределами квартир на лестничных клетках, в подвалах и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т.п.).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40005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Самостоятельная замена собственниками помещений в</a:t>
            </a:r>
          </a:p>
          <a:p>
            <a:pPr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радиаторов (в т.ч. </a:t>
            </a:r>
            <a:r>
              <a:rPr lang="ru-RU" sz="4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полотенцесушителей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может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повлиять на тепловой баланс и температурный режим</a:t>
            </a:r>
          </a:p>
          <a:p>
            <a:pPr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за счет: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изменения площади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обогревающих элементов;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изменения температурного режима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одном конкретно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взятом помещении МКД;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возможного создания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условий для   размораживания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системы отопления МКД в   зимний период;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некачественного выполнения работ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 замене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обогревающих элементов и др.</a:t>
            </a: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31311-2005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«Приборы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отопительные. Общие технические условия»</a:t>
            </a:r>
          </a:p>
          <a:p>
            <a:pPr>
              <a:buNone/>
            </a:pP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полотенцесушитель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отопительный прибор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(трубчатый радиатор), предназначенный для обогрева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Баланс тепловой энергии системы теплоснабжения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итог распределения количеств тепловой энергии,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отпущенной источником тепла с учетом потерь при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передаче и распределении тепловой энергии до границ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эксплуатационной ответственности и использованной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абонентами.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1477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Суды различного уровня не имеют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однозначной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позиции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делам, связанным с отнесением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радиаторов (в том числе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полотенцесушителей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ОИ в МКД.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 управления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решения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на ОСС – основной документ,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регулирующий вопрос включения радиаторов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(в т.ч.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полотенцесушителей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состав ОИ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Внутридомовая система электроснабжения 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п.7 ПП РФ 491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вводные шкафы;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вводно-распределительные устройства;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аппаратура защиты, контроля и управления;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ОДПУ электрической энергии;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этажные щитки и шкафы;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осветительные установки помещений общего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Постановление Правительства РФ от 28.01.2006 </a:t>
            </a:r>
            <a:r>
              <a:rPr lang="ru-RU" sz="2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47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02.08.2016) "Об утверждении Положения о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признании помещения жилым помещением, жилого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непригодным для проживания и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многоквартирного дома аварийным и подлежащим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сносу или реконструкции».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Постановление Правительства РФ от 21.01.2006 </a:t>
            </a:r>
            <a:r>
              <a:rPr lang="ru-RU" sz="2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25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</a:t>
            </a:r>
            <a:r>
              <a:rPr lang="ru-RU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от 16.01.2008) "Об утверждении Правил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 жилыми помещениями"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303725"/>
                </a:solidFill>
              </a:rPr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электрические установки систем </a:t>
            </a:r>
            <a:r>
              <a:rPr lang="ru-RU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дымоудаления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 автоматической пожарной сигнализации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внутреннего противопожарного водопровода, 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грузовых, пассажирских и пожарных лифтов;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автоматически запирающиеся устройства дверей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подъездов МКД;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сети (кабели) от внешней границы до ИПУ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электрической энергии;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другое электрическое оборудование, 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расположенное на этих сетях.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Внешней границей сетей 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-, тепло-,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водоснабжения и водоотведения, информационно-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телекоммуникационных сетей (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проводного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радиовещания, кабельного телевидения,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оптоволоконной сети, линий телефонной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связи и других подобных  сетей), входящих в состав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ОИ, является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внешняя граница стены 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п.8 ПП РФ 491</a:t>
            </a:r>
            <a:r>
              <a:rPr lang="ru-RU" sz="24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Внутридомовая инженерная система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газоснабжения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определяется в зависимости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типа газа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поставляемого в МКД и описана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ПП РФ 491</a:t>
            </a:r>
            <a:r>
              <a:rPr lang="ru-RU" sz="28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Внешней границей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сетей газоснабжения,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входящих в состав ОИ, является место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соединения первого запорного устройства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внешней газораспределительной сетью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 ПП РФ 491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14488"/>
            <a:ext cx="5472608" cy="50006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включения отдельных  объектов  </a:t>
            </a:r>
            <a:b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ОИ</a:t>
            </a:r>
            <a:endParaRPr lang="ru-RU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14620"/>
            <a:ext cx="8856984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Абонентский почтовый шкаф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это специальный шкаф с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запирающимися ячейками, предназначенный для получения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Адресатами почтовых отправлений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ст.2</a:t>
            </a:r>
            <a:r>
              <a:rPr lang="ru-RU" sz="21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Федерального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закона от 17 июля 1999 г.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176-ФЗ</a:t>
            </a:r>
            <a:r>
              <a:rPr lang="ru-RU" sz="21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почтовой связи»).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Абонентские почтовые шкафы устанавливаются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строительными организациями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первых этажах МКД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Расходы на приобретение и установку абонентских почтовых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шкафов включаются в смету строительства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ст.31  176-ФЗ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43050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включения отдельных  объектов  </a:t>
            </a:r>
            <a:b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ОИ</a:t>
            </a:r>
            <a:endParaRPr lang="ru-RU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14620"/>
            <a:ext cx="885698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ВС РФ от 17 января 2012 г. № КАС11-789:</a:t>
            </a:r>
          </a:p>
          <a:p>
            <a:pPr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балконные плиты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отнесены к ограждающим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несущим конструкциям, включаются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состав ОИ 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конструктивные части здания, обеспечивают его прочность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устойчивость.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имуществу собственника помещения в МКД относится</a:t>
            </a:r>
          </a:p>
          <a:p>
            <a:pPr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балконное пространство</a:t>
            </a:r>
            <a:r>
              <a:rPr lang="ru-RU" sz="21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(помещение балкона) и</a:t>
            </a: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ограждение, т.к. предназначено для обслуживания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только этого помещения.</a:t>
            </a: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85926"/>
            <a:ext cx="5472608" cy="2749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включения отдельных  объектов  </a:t>
            </a:r>
            <a:b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ОИ</a:t>
            </a:r>
            <a:endParaRPr lang="ru-RU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43182"/>
            <a:ext cx="885698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Насосы подкачки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повысительные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насосы),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Расположенные в подвале МКД, обеспечивающие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гарантируемый напор в зоне определенной этажности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если были установлены уже после ввода МКД в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эксплуатацию (реконструкция, или аварийная ситуация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обеспечения надлежащего напора в системе ХВС),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 при решении вопроса о включении в ОИ следует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учитывать, на какие средства и кем было приобретено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оборудование.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ВНИМАНИЕ!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Установка тамбурных дверей </a:t>
            </a:r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(перепланировка)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приводит к ограничению пользования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в МКД местами общего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 что недопустимо без решения ОСС.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 за незаконную перепланировку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предусмотрена 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ст.ст. 7.21,7.23</a:t>
            </a:r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Кодекса РФ об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Административных правонарушениях.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407196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перехода земельного участка, на котором </a:t>
            </a:r>
          </a:p>
          <a:p>
            <a:pPr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 МКД, в </a:t>
            </a:r>
            <a:r>
              <a:rPr lang="ru-RU" sz="92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общую долевую собственность</a:t>
            </a: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если земельный участок, на котором расположен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МКД, сформирован </a:t>
            </a:r>
            <a:r>
              <a:rPr lang="ru-RU" sz="9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введения в действие ЖК РФ</a:t>
            </a:r>
            <a:r>
              <a:rPr lang="ru-RU" sz="9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 отношении него </a:t>
            </a:r>
            <a:r>
              <a:rPr lang="ru-RU" sz="9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проведен государственный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кадастровый учет</a:t>
            </a: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он переходит </a:t>
            </a:r>
            <a:r>
              <a:rPr lang="ru-RU" sz="92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бесплатно</a:t>
            </a: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общую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долевую собственность собственников помещений в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9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ст.16 189–ФЗ</a:t>
            </a: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endParaRPr lang="ru-RU" sz="4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42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если земельный участок не сформирован –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 в МКД вправе обратиться 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уполномоченные органы государственной власти или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ОМСУ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заявлениями о формировании участка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Узнать сформирован ли земельный участок под МКД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его размеры можно, направив запрос в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Россреестр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воспользовавшись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публичной кадастровой картой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земельного участка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 МКД – формирование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границ и проведение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государственного кадастрового учета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отношении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этого участка.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Границы и размер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участка, на котором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 МКД, определяются в соответствии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требованиями земельного законодательства 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 о градостроительной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ч.1 ст.36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6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39387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Постановление Правительства РФ от 06.02.2006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№75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04.03.2015)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”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порядке проведения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органом местного самоуправления открытого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конкурса по отбору управляющей организации для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многоквартирным домом"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10.Постановление Госстроя РФ от 27.09.2003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170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"Об утверждении Правил и норм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технической эксплуатации жилищного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фонда"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72" y="1340768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2357430"/>
            <a:ext cx="8856984" cy="392909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Цель формирования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участка, на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 расположен МКД: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установление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юридического факта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признания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 общей долевой собственности;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-возможность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полноценной  эксплуатации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участка, его ограждения, определения</a:t>
            </a:r>
          </a:p>
          <a:p>
            <a:pPr>
              <a:spcBef>
                <a:spcPts val="600"/>
              </a:spcBef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зоны ответственности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уборки и благоустройства,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сдачи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пользование и аренду.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84784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964488" cy="378621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9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Обратиться с заявлением о формировании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 вправе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любой собственник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или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группа собственников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(Постановление КС РФ от 28 мая 2010 г.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12-П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6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Земельный участок под домом переходит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собственность собственников помещений в МКД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момента его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государственного 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кадастрового учета.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85765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3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МКД-новостройках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вопрос формирования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 решается 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ввода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эксплуатацию.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Ввод в эксплуатацию 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разрешается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условии,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сведения о местоположении границ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 под МКД внесены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государственный кадастр недвижимости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ст.16 189-ФЗ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1 января 2015 года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земельные участки,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входящие в состав общего имущества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МКД, 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подлежат налогообложению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земельным налогом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ст.389 Налогового кодекса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8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93764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разрушения, сноса МКД собственники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сохраняют долю в праве ОИ на земельный участок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котором располагался дом, с элементами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благоустройства  и на иные объекты, расположенные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этом участке, в соответствии с долей в праве общей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долевой  собственности на ОИ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момент разрушения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сноса такого дома.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владеют, пользуются и распоряжаются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этим имуществом в соответствии с гражданским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 </a:t>
            </a:r>
            <a:r>
              <a:rPr lang="ru-RU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ч.6.ст.36 ЖК РФ</a:t>
            </a:r>
            <a:r>
              <a:rPr lang="ru-RU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" y="1484784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</a:t>
            </a: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ЧАСТЬ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МКД, построенные застройщиком на едином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земельном участке: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земельный участок, 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 расположены несколько МКД, является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делимым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есть имеется возможность обеспечения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доступа к домам, соблюдения требований пожарной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безопасности, санитарно-гигиенических, экологических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т.п. требований, наиболее целесообразно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производить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раздел земельного участка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числу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расположенных на нем домов.</a:t>
            </a:r>
          </a:p>
          <a:p>
            <a:pPr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88" y="1340768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может принимать решения 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пределах использования земельного участка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 МКД, в т.ч. устанавливать сервитут </a:t>
            </a:r>
          </a:p>
          <a:p>
            <a:pPr>
              <a:spcAft>
                <a:spcPts val="10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ч.2 ст.44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 об использовании земельного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участка принимаются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чем двумя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третями голосов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 общего числа голосов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ст.46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8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9290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ограждений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вокруг МКД - только по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Решению ОСС (2/3 голосов) при условии, что земельный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участок поставлен на государственный кадастровый учет.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Подобные действия не должны приводить к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ограничению пользования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гражданами землями общего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пользования, 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ограничения допуска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экстренных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(скорая медицинская помощь, МЧС, пожарная служба)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специализированных служб (аварийные бригады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служб) на придомовую территорию.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96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шлагбаума </a:t>
            </a:r>
            <a:r>
              <a:rPr lang="ru-RU" sz="21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должна нарушать </a:t>
            </a:r>
          </a:p>
          <a:p>
            <a:pPr>
              <a:spcBef>
                <a:spcPts val="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действующих правил пожарной безопасности.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 всем эксплуатируемым зданиям должен быть обеспечен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свободный подъезд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365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противопожарного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режима, установленных ПП РФ от 25 апреля 2012г.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№390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шлагбаума на въезде на придомовую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территорию </a:t>
            </a:r>
            <a:r>
              <a:rPr lang="ru-RU" sz="21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нарушает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данное требование, поскольку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дает возможности пожарным воспользоваться въездом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территорию МКД в случае возникновения пожара. </a:t>
            </a:r>
            <a:endParaRPr lang="ru-RU" sz="21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7147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Обязанность согласовывать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установку шлагбаума во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дворе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органами ГИБДД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установлена законодательно.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Придомовая территория не относится к автомобильным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дорогам,  шлагбаум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техническим средством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дорожного движения.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об установке шлагбаума принимается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ОСС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условии, что земельный участок поставлен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государственный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кадастровый учет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ru-RU" sz="2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5771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Постановление Правительства РФ от 23.09.2010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5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731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стандарта раскрытия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 </a:t>
            </a:r>
            <a:endParaRPr lang="en-US" sz="5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организациями, осуществляющими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в сфере </a:t>
            </a:r>
            <a:endParaRPr lang="en-US" sz="5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домами».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12. </a:t>
            </a:r>
            <a:r>
              <a:rPr lang="ru-RU" sz="5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ГОСТ Р 51929-2014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«Услуги жилищно-коммунального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Термины и определения».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13. </a:t>
            </a:r>
            <a:r>
              <a:rPr lang="ru-RU" sz="5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ГОСТ Р 56038-2014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«Услуги жилищно-коммунального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управления многоквартирными домами. Общие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требования».</a:t>
            </a:r>
          </a:p>
          <a:p>
            <a:pPr>
              <a:buNone/>
            </a:pPr>
            <a:endParaRPr lang="ru-RU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" y="1412776"/>
            <a:ext cx="5724128" cy="638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под МКД по решению ОСС, </a:t>
            </a:r>
          </a:p>
          <a:p>
            <a:pPr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может быть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использован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следующим образом: 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введено право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ограниченного пользования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(сервитут); 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сдан в аренду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другим лицам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например, для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размещения на нем рекламной или иной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конструкции;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сдан в аренду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одному из собственников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осуществления пристройки к дому. </a:t>
            </a:r>
            <a:endParaRPr lang="ru-RU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ЧАСТЬ ОИ</a:t>
            </a: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Сервитут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это право ограниченного пользования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чужим земельным участком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ст.23</a:t>
            </a:r>
            <a:r>
              <a:rPr lang="ru-RU" sz="28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кодекса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РФ,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 274</a:t>
            </a:r>
            <a:r>
              <a:rPr lang="ru-RU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ГК РФ).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Сервитут в отношении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придомовой территории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может устанавливаться: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для обеспечения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прохода и проезда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через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соседний земельный участок;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прокладки 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линий электропередачи, связи и трубопроводов;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обеспечения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водоснабжения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мелиорации;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других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нужд собственника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недвижимого имущества.</a:t>
            </a:r>
          </a:p>
          <a:p>
            <a:pPr>
              <a:buNone/>
            </a:pPr>
            <a:endParaRPr lang="ru-RU" sz="28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643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Вопросы повестки дня ОСС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порядку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обременения земельного участка правом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ограниченного пользования: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 установлении обременения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земельный участок;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определение и утверждение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условий договора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ограниченного пользования земельным участком;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лиц, которые от имени собственников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уполномочены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его заключение. 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формировании повестки дня ОСС по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данному вопросу следует указывать 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конкретные вопросы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применительно к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уточненному объекту ОИ, условиям его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использования/предоставления и к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 лиц, которые будут действовать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собственников в МКД. </a:t>
            </a:r>
          </a:p>
          <a:p>
            <a:pPr>
              <a:buNone/>
            </a:pPr>
            <a:endParaRPr lang="ru-RU" sz="2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84784"/>
            <a:ext cx="5724128" cy="63894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Продажа земельного участка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котором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 МКД,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противоречит законодательству.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Продажа влечет за собой уменьшение ОИ,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возможно только с согласия всех собственников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данном доме путем его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реконструкции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ст.36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Отчуждение земельного участка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реконструкцией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МКД как объекта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строительства.</a:t>
            </a:r>
            <a:endParaRPr lang="ru-RU" sz="28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8576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  согласованная деятельность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по всем вопросам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владения, пользования, распоряжения ОИ.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  должно обеспечивать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благоприятные и безопасные условия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проживания граждан, </a:t>
            </a:r>
            <a:r>
              <a:rPr lang="ru-RU" sz="33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надлежащее содержание</a:t>
            </a:r>
            <a:r>
              <a:rPr lang="ru-RU" sz="33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ОИ,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вопросов пользования указанным ОИ,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 коммунальных услуг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гражданам,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проживающим в МКД (</a:t>
            </a:r>
            <a:r>
              <a:rPr lang="ru-RU" sz="3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ст.161 ЖК РФ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01021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осуществляется в отношении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каждого  отдельного МКД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 учетом состава,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конструктивных особенностей, степени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физического износа и технического состояния ОИ,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исходя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 минимального перечня услуг и работ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№290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необходимого для обеспечения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надлежащего содержания общего имущества</a:t>
            </a:r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№416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0102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по управлению МКД осуществляется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лицензии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за исключением случая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Такой деятельности ТСЖ, ЖК или СПК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ч.1.3 ст.161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 деятельностью по управлению МКД понимается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выполнение стандартов</a:t>
            </a:r>
            <a:r>
              <a:rPr lang="ru-RU" sz="2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направленных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достижение целей, установленных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ст.161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определенных решением собственников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ПП РФ 416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5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937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416</a:t>
            </a:r>
            <a:r>
              <a:rPr lang="ru-RU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устанавливает </a:t>
            </a:r>
            <a:r>
              <a:rPr lang="ru-RU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и порядок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деятельности по управлению МКД: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при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непосредственном управлении;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ТСЖ, ЖК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иными СПК, осуществляющими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 без заключения договора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с УО;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УО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договору управления МКД;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застройщиками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управляющими МКД, до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заключения ДУ с УО (по конкурсу).</a:t>
            </a: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37941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 обеспечивается выполнением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следующих стандартов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прием, хранение и передача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технической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документации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МКД и иных связанных с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управлением таким домом документов, а также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актуализация и восстановление;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сбор, обновление и хранение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информации о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собственниках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нанимателях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помещений, а также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лицах, использующих ОИ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заключенных договоров;</a:t>
            </a:r>
          </a:p>
          <a:p>
            <a:endParaRPr lang="ru-RU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142984"/>
            <a:ext cx="5658992" cy="70184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0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223" y="2143116"/>
            <a:ext cx="8856984" cy="400052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Кодекс Российской Федерации;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постановление Правительства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ЕГРН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-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Единый государственный реестр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 на недвижимое имущество и сделок с ним;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КС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Конституционный Суд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Верховный суд Российской Федерации; </a:t>
            </a:r>
          </a:p>
          <a:p>
            <a:pPr lvl="0"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703550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4340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5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предложений собственникам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50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содержания и ремонта ОИ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разработка  перечня услуг и работ по содержанию и 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ОИ с учетом минимального перечня (</a:t>
            </a:r>
            <a:r>
              <a:rPr lang="ru-RU" sz="5000" u="sng" dirty="0" smtClean="0">
                <a:solidFill>
                  <a:srgbClr val="00638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290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финансовое обоснование услуг и выполнения работ по </a:t>
            </a:r>
          </a:p>
          <a:p>
            <a:pPr>
              <a:buNone/>
            </a:pPr>
            <a:r>
              <a:rPr lang="ru-RU" sz="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содержаниюи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ремонту ОИ с указанием источников их 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финансирования;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подготовка предложений по вопросам проведения капремонта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(реконструкции) МКД, а также повышения его </a:t>
            </a:r>
          </a:p>
          <a:p>
            <a:pPr>
              <a:buNone/>
            </a:pPr>
            <a:r>
              <a:rPr lang="ru-RU" sz="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энергоэффективности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подготовка предложений о передаче объектов ОИ в аренду;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обеспечение ознакомления собственников с подготовленными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документами;</a:t>
            </a:r>
          </a:p>
          <a:p>
            <a:pPr>
              <a:buNone/>
            </a:pPr>
            <a:endParaRPr lang="ru-RU" sz="4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4500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рассмотрения на ОСС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вопросов,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связанных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управлением МКД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подготовка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для проведения ОСС;</a:t>
            </a:r>
          </a:p>
          <a:p>
            <a:pPr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оказания услуг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исполнителей услуг и работ по содержанию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ОИ, и заключение с ними договоров;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заключение с собственниками договоров,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содержащих условия предоставления КУ;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42484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заключение договоров с РСО  на поставку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ресурсов в МКД, договоров 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техническое обслуживание и ремонт внутридомовых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систем;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осуществление контроля за оказанием услуг 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выполнением работ по содержанию и ремонту ОИ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исполнителями, документальное оформление их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приемки/фактов выполнения услуг и работ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ведение претензионной, исковой работы при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выявлении фактов выполнения услуг и работ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качества;</a:t>
            </a:r>
          </a:p>
          <a:p>
            <a:endParaRPr lang="ru-RU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9290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взаимодействие с органами </a:t>
            </a:r>
            <a:r>
              <a:rPr lang="ru-RU" sz="24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госвласти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 ОМСУ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управления МКД;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и осуществление расчетов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услуги 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по содержанию и ремонту ОИ, управлению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коммунальные услуги: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начисление платежей за ЖКУ;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оформление платежных документов и направление их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собственникам/пользователям помещений в МКД;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осуществление расчетов с РСО за поставленные КУ;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ведение претензионной и исковой работы в отношении лиц,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исполнивших обязанность по внесению платы за ЖКУ;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76872"/>
            <a:ext cx="8856984" cy="39382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з) обеспечение собственниками, органами управления ТСЖ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кооператива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 за исполнением решений ОСС,</a:t>
            </a:r>
          </a:p>
          <a:p>
            <a:pPr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выполнением перечней услуг и работ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достижением целей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по управлению МКД: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предоставление собственникам отчетов по выполнению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управления;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раскрытие информации о деятельности по управлению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731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прием и рассмотрение заявок, предложений и обращений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собственников/пользователей в МКД.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92909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7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 УО, ТСЖ или кооператив по требованию собственников</a:t>
            </a:r>
          </a:p>
          <a:p>
            <a:pPr>
              <a:buNone/>
            </a:pP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представить акт обследования технического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состояния МКД, а</a:t>
            </a:r>
            <a:r>
              <a:rPr lang="ru-RU" sz="2300" dirty="0" smtClean="0"/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необходимости - заключения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экспертных организаций, чтобы подтвердить необходимость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выполнения работ/оказания услуг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п.6 ПП РФ 416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dirty="0" smtClean="0"/>
              <a:t>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Перечень услуг и работ по содержанию и ремонту ОИ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должен содержать </a:t>
            </a: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объемы, стоимость, периодичность</a:t>
            </a:r>
          </a:p>
          <a:p>
            <a:pPr>
              <a:buNone/>
            </a:pP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график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 выполнения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п.8 ПП РФ 416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dirty="0" smtClean="0"/>
              <a:t>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7947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УО,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застройщик-УО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ТСЖ или кооператив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организовать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аварийно-диспетчерское обслуживание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 ПП РФ 416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УК в случае исключения сведений о МКД из реестра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лицензий или, если действие лицензии прекращено или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она аннулирована, передает лицу, принявшему на себя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обязательства по управлению МКД,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отдельному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акту приема-передачи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техническую документацию на дом.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Подлежащие передаче документы должны содержать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сведения,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актуальные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день передачи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п.25 ПП РФ 416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264"/>
            <a:ext cx="8856984" cy="3857818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Обязанность по внесению платы за коммунальную услугу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обращению с ТКО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наступает со дня утверждения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единого тарифа на эту услугу на территории субъекта РФ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заключения соглашения между органом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госвласти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субъекта РФ и региональным оператором по обращению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ТКО, но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1 января 2017 г.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20 ст.12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Федерального закона от 29.06.2015г.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№176 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57364"/>
            <a:ext cx="8249000" cy="71438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Благодарю за внимание!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2714620"/>
            <a:ext cx="8893652" cy="35004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Фролова Ольга Евгеньевна,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общественного  контроля в сфере ЖКХ</a:t>
            </a:r>
            <a:endParaRPr lang="ru-RU" sz="2500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</a:t>
            </a:r>
            <a:r>
              <a:rPr lang="ru-RU" sz="2500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Воронеж, площадь Ленина, </a:t>
            </a:r>
            <a:r>
              <a:rPr lang="ru-RU" sz="2500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д. </a:t>
            </a: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8, оф.115</a:t>
            </a:r>
            <a:endParaRPr lang="ru-RU" sz="2500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500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тел.: </a:t>
            </a: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(473)291-02-75, (910)243-47-10</a:t>
            </a:r>
            <a:endParaRPr lang="ru-RU" sz="2500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0000FF"/>
                </a:solidFill>
                <a:latin typeface="Georgia" pitchFamily="18" charset="0"/>
                <a:cs typeface="Times New Roman" panose="02020603050405020304" pitchFamily="18" charset="0"/>
              </a:rPr>
              <a:t>oefrolova@yandex.ru</a:t>
            </a:r>
            <a:r>
              <a:rPr lang="en-US" sz="2400" b="1" u="sng" dirty="0" smtClean="0">
                <a:solidFill>
                  <a:schemeClr val="accent1"/>
                </a:solidFill>
                <a:latin typeface="Georgia" pitchFamily="18" charset="0"/>
                <a:cs typeface="Times New Roman" panose="02020603050405020304" pitchFamily="18" charset="0"/>
              </a:rPr>
              <a:t> </a:t>
            </a:r>
            <a:endParaRPr lang="ru-RU" sz="2400" b="1" u="sng" dirty="0">
              <a:solidFill>
                <a:schemeClr val="accent1"/>
              </a:solidFill>
              <a:latin typeface="Georgia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14422"/>
            <a:ext cx="5658992" cy="50006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имущества собственников в МКД;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помещений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управляющая организация;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ТСН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товарищество собственников недвижимости;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товарищество собственников жилья;</a:t>
            </a: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1F497D"/>
      </a:accent2>
      <a:accent3>
        <a:srgbClr val="548DD4"/>
      </a:accent3>
      <a:accent4>
        <a:srgbClr val="8DB3E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фон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4768</TotalTime>
  <Words>4937</Words>
  <Application>Microsoft Office PowerPoint</Application>
  <PresentationFormat>Экран (4:3)</PresentationFormat>
  <Paragraphs>1012</Paragraphs>
  <Slides>88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88</vt:i4>
      </vt:variant>
    </vt:vector>
  </HeadingPairs>
  <TitlesOfParts>
    <vt:vector size="91" baseType="lpstr">
      <vt:lpstr>Тема2</vt:lpstr>
      <vt:lpstr>Специальное оформление</vt:lpstr>
      <vt:lpstr>фонд</vt:lpstr>
      <vt:lpstr>УПРАВЛЕНИЕ МНОГОКВАРТИРНЫМ ДОМОМ  Часть 1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ПРИНЯТЫЕ СОКРАЩЕНИЯ</vt:lpstr>
      <vt:lpstr>ПРИНЯТЫЕ СОКРАЩЕНИЯ</vt:lpstr>
      <vt:lpstr>ПРИНЯТЫЕ СОКРАЩЕНИЯ</vt:lpstr>
      <vt:lpstr>ОПРЕДЕЛЕНИЯ</vt:lpstr>
      <vt:lpstr>ОПРЕДЕЛЕНИЯ</vt:lpstr>
      <vt:lpstr>ОПРЕДЕЛЕНИЯ</vt:lpstr>
      <vt:lpstr>ОПРЕДЕЛЕНИЯ</vt:lpstr>
      <vt:lpstr>ОПРЕДЕЛЕНИЯ</vt:lpstr>
      <vt:lpstr>ОПРЕДЕЛЕНИЯ</vt:lpstr>
      <vt:lpstr>ОПРЕДЕЛЕНИЯ</vt:lpstr>
      <vt:lpstr>ОПРЕДЕЛЕНИЯ</vt:lpstr>
      <vt:lpstr>ОБЩЕЕ  ИМУЩЕСТВО   В  МКД </vt:lpstr>
      <vt:lpstr>   Определение размера доли  в праве общей собственности на общее имущество в МКД </vt:lpstr>
      <vt:lpstr>ОБЩЕЕ  ИМУЩЕСТВО   В  МКД </vt:lpstr>
      <vt:lpstr>Обязанности собственников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Особенности включения отдельных  объектов   в  ОИ</vt:lpstr>
      <vt:lpstr>Особенности включения отдельных  объектов   в  ОИ</vt:lpstr>
      <vt:lpstr>Особенности включения отдельных  объектов   в  ОИ</vt:lpstr>
      <vt:lpstr>ОБЩЕЕ  ИМУЩЕСТВО   В  МКД 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УПРАВЛЕНИЕ  МКД</vt:lpstr>
      <vt:lpstr>УПРАВЛЕНИЕ  МКД</vt:lpstr>
      <vt:lpstr>УПРАВЛЕНИЕ 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МНОГОКВАРТИРНЫМ ДОМОМ</dc:title>
  <dc:creator>JJJ</dc:creator>
  <cp:lastModifiedBy>User</cp:lastModifiedBy>
  <cp:revision>618</cp:revision>
  <dcterms:created xsi:type="dcterms:W3CDTF">2017-01-24T15:25:53Z</dcterms:created>
  <dcterms:modified xsi:type="dcterms:W3CDTF">2017-06-08T13:08:46Z</dcterms:modified>
</cp:coreProperties>
</file>