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  <p:sldMasterId id="2147484130" r:id="rId2"/>
  </p:sldMasterIdLst>
  <p:notesMasterIdLst>
    <p:notesMasterId r:id="rId125"/>
  </p:notesMasterIdLst>
  <p:sldIdLst>
    <p:sldId id="256" r:id="rId3"/>
    <p:sldId id="301" r:id="rId4"/>
    <p:sldId id="577" r:id="rId5"/>
    <p:sldId id="403" r:id="rId6"/>
    <p:sldId id="406" r:id="rId7"/>
    <p:sldId id="355" r:id="rId8"/>
    <p:sldId id="563" r:id="rId9"/>
    <p:sldId id="564" r:id="rId10"/>
    <p:sldId id="294" r:id="rId11"/>
    <p:sldId id="372" r:id="rId12"/>
    <p:sldId id="566" r:id="rId13"/>
    <p:sldId id="573" r:id="rId14"/>
    <p:sldId id="574" r:id="rId15"/>
    <p:sldId id="576" r:id="rId16"/>
    <p:sldId id="575" r:id="rId17"/>
    <p:sldId id="572" r:id="rId18"/>
    <p:sldId id="571" r:id="rId19"/>
    <p:sldId id="570" r:id="rId20"/>
    <p:sldId id="569" r:id="rId21"/>
    <p:sldId id="581" r:id="rId22"/>
    <p:sldId id="582" r:id="rId23"/>
    <p:sldId id="587" r:id="rId24"/>
    <p:sldId id="586" r:id="rId25"/>
    <p:sldId id="568" r:id="rId26"/>
    <p:sldId id="594" r:id="rId27"/>
    <p:sldId id="595" r:id="rId28"/>
    <p:sldId id="600" r:id="rId29"/>
    <p:sldId id="599" r:id="rId30"/>
    <p:sldId id="602" r:id="rId31"/>
    <p:sldId id="598" r:id="rId32"/>
    <p:sldId id="593" r:id="rId33"/>
    <p:sldId id="592" r:id="rId34"/>
    <p:sldId id="601" r:id="rId35"/>
    <p:sldId id="591" r:id="rId36"/>
    <p:sldId id="590" r:id="rId37"/>
    <p:sldId id="589" r:id="rId38"/>
    <p:sldId id="603" r:id="rId39"/>
    <p:sldId id="567" r:id="rId40"/>
    <p:sldId id="607" r:id="rId41"/>
    <p:sldId id="608" r:id="rId42"/>
    <p:sldId id="615" r:id="rId43"/>
    <p:sldId id="614" r:id="rId44"/>
    <p:sldId id="613" r:id="rId45"/>
    <p:sldId id="612" r:id="rId46"/>
    <p:sldId id="611" r:id="rId47"/>
    <p:sldId id="610" r:id="rId48"/>
    <p:sldId id="625" r:id="rId49"/>
    <p:sldId id="624" r:id="rId50"/>
    <p:sldId id="626" r:id="rId51"/>
    <p:sldId id="623" r:id="rId52"/>
    <p:sldId id="622" r:id="rId53"/>
    <p:sldId id="621" r:id="rId54"/>
    <p:sldId id="620" r:id="rId55"/>
    <p:sldId id="619" r:id="rId56"/>
    <p:sldId id="618" r:id="rId57"/>
    <p:sldId id="617" r:id="rId58"/>
    <p:sldId id="616" r:id="rId59"/>
    <p:sldId id="627" r:id="rId60"/>
    <p:sldId id="633" r:id="rId61"/>
    <p:sldId id="631" r:id="rId62"/>
    <p:sldId id="629" r:id="rId63"/>
    <p:sldId id="644" r:id="rId64"/>
    <p:sldId id="642" r:id="rId65"/>
    <p:sldId id="641" r:id="rId66"/>
    <p:sldId id="646" r:id="rId67"/>
    <p:sldId id="640" r:id="rId68"/>
    <p:sldId id="639" r:id="rId69"/>
    <p:sldId id="661" r:id="rId70"/>
    <p:sldId id="662" r:id="rId71"/>
    <p:sldId id="663" r:id="rId72"/>
    <p:sldId id="638" r:id="rId73"/>
    <p:sldId id="637" r:id="rId74"/>
    <p:sldId id="636" r:id="rId75"/>
    <p:sldId id="635" r:id="rId76"/>
    <p:sldId id="664" r:id="rId77"/>
    <p:sldId id="628" r:id="rId78"/>
    <p:sldId id="657" r:id="rId79"/>
    <p:sldId id="658" r:id="rId80"/>
    <p:sldId id="687" r:id="rId81"/>
    <p:sldId id="685" r:id="rId82"/>
    <p:sldId id="684" r:id="rId83"/>
    <p:sldId id="683" r:id="rId84"/>
    <p:sldId id="707" r:id="rId85"/>
    <p:sldId id="682" r:id="rId86"/>
    <p:sldId id="691" r:id="rId87"/>
    <p:sldId id="690" r:id="rId88"/>
    <p:sldId id="692" r:id="rId89"/>
    <p:sldId id="695" r:id="rId90"/>
    <p:sldId id="689" r:id="rId91"/>
    <p:sldId id="694" r:id="rId92"/>
    <p:sldId id="693" r:id="rId93"/>
    <p:sldId id="696" r:id="rId94"/>
    <p:sldId id="688" r:id="rId95"/>
    <p:sldId id="665" r:id="rId96"/>
    <p:sldId id="666" r:id="rId97"/>
    <p:sldId id="674" r:id="rId98"/>
    <p:sldId id="673" r:id="rId99"/>
    <p:sldId id="678" r:id="rId100"/>
    <p:sldId id="672" r:id="rId101"/>
    <p:sldId id="679" r:id="rId102"/>
    <p:sldId id="671" r:id="rId103"/>
    <p:sldId id="670" r:id="rId104"/>
    <p:sldId id="676" r:id="rId105"/>
    <p:sldId id="677" r:id="rId106"/>
    <p:sldId id="656" r:id="rId107"/>
    <p:sldId id="655" r:id="rId108"/>
    <p:sldId id="654" r:id="rId109"/>
    <p:sldId id="653" r:id="rId110"/>
    <p:sldId id="652" r:id="rId111"/>
    <p:sldId id="651" r:id="rId112"/>
    <p:sldId id="650" r:id="rId113"/>
    <p:sldId id="649" r:id="rId114"/>
    <p:sldId id="660" r:id="rId115"/>
    <p:sldId id="648" r:id="rId116"/>
    <p:sldId id="698" r:id="rId117"/>
    <p:sldId id="703" r:id="rId118"/>
    <p:sldId id="702" r:id="rId119"/>
    <p:sldId id="701" r:id="rId120"/>
    <p:sldId id="700" r:id="rId121"/>
    <p:sldId id="706" r:id="rId122"/>
    <p:sldId id="680" r:id="rId123"/>
    <p:sldId id="708" r:id="rId1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хранов" initials="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FF"/>
    <a:srgbClr val="800000"/>
    <a:srgbClr val="660033"/>
    <a:srgbClr val="2E2EDA"/>
    <a:srgbClr val="990000"/>
    <a:srgbClr val="433740"/>
    <a:srgbClr val="4998B1"/>
    <a:srgbClr val="2D90CD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588" autoAdjust="0"/>
  </p:normalViewPr>
  <p:slideViewPr>
    <p:cSldViewPr>
      <p:cViewPr>
        <p:scale>
          <a:sx n="57" d="100"/>
          <a:sy n="57" d="100"/>
        </p:scale>
        <p:origin x="-105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viewProps" Target="viewProp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26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4E3E-89F9-465F-997D-49092499BB4F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044FD-066F-43C9-94C7-83163A1E3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8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9552" y="5877272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136" y="6475136"/>
            <a:ext cx="549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611560" y="6475137"/>
            <a:ext cx="8424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</a:t>
            </a:r>
            <a:endParaRPr lang="ru-RU" baseline="0" dirty="0" smtClean="0"/>
          </a:p>
          <a:p>
            <a:r>
              <a:rPr lang="ru-RU" dirty="0" smtClean="0"/>
              <a:t>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5760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4644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75137"/>
            <a:ext cx="8424936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03648" y="6356350"/>
            <a:ext cx="7488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51057/fe1095085dbcbb2eb7403182d06c8120a5ca8804/" TargetMode="External"/><Relationship Id="rId2" Type="http://schemas.openxmlformats.org/officeDocument/2006/relationships/hyperlink" Target="https://www.consultant.ru/document/cons_doc_LAW_5142/68642eb1daeec13480d8f283f27bc14b42b929df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9665/" TargetMode="External"/><Relationship Id="rId2" Type="http://schemas.openxmlformats.org/officeDocument/2006/relationships/hyperlink" Target="http://base.consultant.ru/cons/cgi/online.cgi?req=doc;base=LAW;n=193489;fld=134;dst=1000000001,0;rnd=0.2522567473351955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5944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9027/61c9aed64e81a8aed5c7a49cd10b5dce832ac726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СОВЕТ</a:t>
            </a:r>
          </a:p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МНОГОКВАРТИРНОГО</a:t>
            </a:r>
          </a:p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ДОМА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4365104"/>
            <a:ext cx="5328592" cy="1872208"/>
          </a:xfrm>
        </p:spPr>
        <p:txBody>
          <a:bodyPr/>
          <a:lstStyle/>
          <a:p>
            <a:r>
              <a:rPr lang="ru-RU" sz="180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40152" y="476672"/>
            <a:ext cx="3024336" cy="1138773"/>
          </a:xfrm>
          <a:prstGeom prst="rect">
            <a:avLst/>
          </a:prstGeom>
          <a:noFill/>
          <a:effectLst>
            <a:outerShdw blurRad="50800" dist="88900" dir="18660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rgbClr val="1F497D"/>
                </a:solidFill>
                <a:latin typeface="+mj-lt"/>
              </a:rPr>
              <a:t>Дистанционная</a:t>
            </a:r>
            <a:r>
              <a:rPr lang="ru-RU" b="1" cap="all" dirty="0" smtClean="0">
                <a:solidFill>
                  <a:srgbClr val="1F497D"/>
                </a:solidFill>
                <a:latin typeface="+mj-lt"/>
              </a:rPr>
              <a:t> </a:t>
            </a:r>
          </a:p>
          <a:p>
            <a:r>
              <a:rPr lang="ru-RU" sz="4000" b="1" cap="all" dirty="0">
                <a:solidFill>
                  <a:srgbClr val="1F497D"/>
                </a:solidFill>
              </a:rPr>
              <a:t>школа </a:t>
            </a:r>
            <a:r>
              <a:rPr lang="ru-RU" sz="4000" b="1" cap="all" dirty="0" smtClean="0">
                <a:solidFill>
                  <a:srgbClr val="1F497D"/>
                </a:solidFill>
              </a:rPr>
              <a:t>ЖКХ</a:t>
            </a:r>
            <a:endParaRPr lang="ru-RU" sz="3200" b="1" cap="all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581590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представляет собой орган,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защищающий и отстаивающий интересы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доме.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МКД,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закреплены в </a:t>
            </a:r>
            <a:r>
              <a:rPr lang="ru-RU" sz="28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РФ.</a:t>
            </a:r>
            <a:endParaRPr lang="ru-RU" sz="2800" dirty="0">
              <a:solidFill>
                <a:srgbClr val="2E2ED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7.1.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Исключить  из пункта 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4.2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 следующий абзац текста: </a:t>
            </a: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«Размер платы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подлежит индексации с учетом уровня инфляции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чаще одного раза в год с момента утверждения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настоящего договора общим собранием. Индексация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осуществляется Управляющей компанией, исходя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изменения индекса потребительских цен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предшествующий год, рассчитанного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государственными органами статистики РФ»</a:t>
            </a:r>
            <a:r>
              <a:rPr lang="ru-RU" sz="26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противоречащего части 7 статьи 156 ЖК РФ.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Редакцию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3.2.6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Договора управления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заменить следующей редакцией: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«Использовать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общее имущество МКД (аренда, размещение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оборудования, проведение работ и др.) только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и на условиях, принятых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общим собранием собственников помещений дома,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последующим расходованием полученных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денежных средств на содержание общего имущества,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текущий и капитальный ремонт МКД, а также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иные цели, устанавливаемые решением общего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собрания собственников».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6434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Редакцию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п.3.2.7.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 заменить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следующей редакцией: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«Проводить отбор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подрядных организаций для выполнения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необходимых работ по содержанию и техническому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обслуживанию общего имущества МКД, а также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проведения капитального ремонта дома, в случае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принятия собственниками решения об 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проведении, с участием уполномоченных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помещений лиц (Председатель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члены Совета дома)».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размера платы за содержание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на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плана текущего ремонта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общедомового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имущества МКД на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Совета многоквартирного дома № 7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бульвару Победы г. Воронежа в соответствии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ст.161.1 ЖК РФ сроком на 2 года: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Количественный состав Совета МКД.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Поименный состав Совета МКД.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председателя Совета МКД.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 ежемесячного денежного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Председателю Совета дома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период с апреля 2016г. по март 2018г.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источника его финансирования.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использовании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придомового земельного участка, на котором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расположены индивидуальные гаражи.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720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годового общего собрания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инициированного Советом (2017г.)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рабочих органов  ОСС: председателя,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секретаря собрания, председателя счетной комиссии,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счетной комиссии.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управляющей организации ООО «РЭК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Жилищное Единство» об исполнении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в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размера платы за содержание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на 2017г.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плана текущего ремонта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общедомового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имущества МКД на 2017г.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проведении капитального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 внутридомовой инженерной системы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 в МКД № 7 по Бульвару Победы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г. Воронежа.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и утверждении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сметы расходов на капитальный ремонт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и утверждении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сроков проведения работ по капитальному ремонту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и заключении с ней договора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и утверждении источника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авансировании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выбранной для проведения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внутридомовой инженерной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водоотведения 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организации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строительного надзора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системы водоотведения 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на ОСС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 избрать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 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 числа собственников если: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 более чем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четыре квартиры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домом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управляет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57200" indent="-45720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собственники выбрали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домом.</a:t>
            </a:r>
          </a:p>
          <a:p>
            <a:pPr marL="457200" indent="-457200"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лиц, которые от имени всех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уполномочены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участвовать в приемке выполненных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внутридомовой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инженерной системы водоотведения 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проведении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 ремонта крыши МКД № 7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Бульвару Победы г. Воронежа.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сметы расходов на капитальный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15.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сроков проведения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16.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и заключении с ней договора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17.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и утверждении источника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авансировании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подрядной организации, выбранной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проведения капитального ремонта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организации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строительного надзора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лиц, которые от имени всех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уполномочены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участвовать в приемке выполненных работ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лица, уполномоченного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помещений дома на подписание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подряда для проведения работ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внутридомовой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инженерной системы водоотведения и крыши МКД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договоров подряда на проведение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строительного  надзора при проведении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внутридомовой инженерной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водоотведения и 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УО для эффективного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взаимодействия с Советом МКД.</a:t>
            </a:r>
            <a:endParaRPr lang="ru-RU" sz="28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1. Всестороннее сотрудничество УО с советом МКД.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Специалист УО, прикреплённый к дому, должен: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взаимодействовать с председателем Совета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телефону и лично;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интересоваться, есть ли какие-нибудь вопросы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ОИ;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оперативному решению возникающих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проблем;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собирать и передавать руководству УО предложения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улучшению технического состояния дома.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2. Проведение консультативной работы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вопросам управления МКД, в том числе, не входящим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полномочия председателя Совета.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таких случая необходимо проводить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разъяснительную работу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предоставляя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информацию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обобщенном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доведения ее до сведения жителей.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3. Оказание помощи при организации ОСС.</a:t>
            </a:r>
            <a:endParaRPr lang="ru-RU" sz="2400" i="1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может оказывать помощь при организации ОСС: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делегировать представителя УО на собрания,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распечатывать бюллетени голосования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протоколы ОСС, помогать при подсчёте голосов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4. Расширить полномочия совета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Список полномочий совета МКД может быть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расширен со стороны УО (на уровне ДУ 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ОСС).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 члены Совета могут присутствовать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осмотрах ОИ и совместно решать вопросы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планирования проведения текущего ремонта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следующий год и т.д.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5. В интересах УО наладить взаимодействие с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Советом, в том числе, по вопросам, связанным с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Задолженностью по  оплате предоставленных услуг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выполненных работ.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работы выполняются на должном уровне,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Совета могут быть привлечены к работе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профилактике образования задолженности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ЖКУ и, возможно, по истребованию уже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образовавшейся задолженности за ЖКУ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 наличии их согласия).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  по избранию Совета  считается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принятым, если за него проголосовало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общего числа голосов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принимающих участие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собрании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иное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установлено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решением ОСС,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членов Совета устанавливается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имеющегося в данном доме количества подъездов,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этажей, квартир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ст.161.1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85728"/>
            <a:ext cx="3643338" cy="157163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Опыт  регионов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/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предупреждению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возникновения задолженности за ЖКУ</a:t>
            </a:r>
            <a:endParaRPr lang="ru-RU" sz="24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8810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000240"/>
          <a:ext cx="885831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1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Регион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Мероприятия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Зеленогорск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Потребителям ЖКУ рассылают счета-квитанции разного цвета в зависимости от задолженности: такой способ получил название «Светофор совести»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Тюмень, Воскресенск,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Прокопьевск,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Санкт-Петербург, Зеленодольск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Созданы условия для того, чтобы потребитель мог возмещать оплату ЖКУ не деньгами, а иным способом, например производить работы для организации, предоставляющей ЖКУ, в счет погашения долга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Ростов-на-Дону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Проводится общегородской конкурс «Добросовестный плательщик», который позволяет одновременно решать следующие задачи: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уровень собираемости средств за потребленные ЖКУ;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поощрить добросовестных плательщиков;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сократить задолженность населения по оплате ЖКУ 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Viam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supervadet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vadens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- популярная цитата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латыни, она переводится, как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дорогу  осилит идущий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Смысл в том, чтобы действовать, а не бездельничать,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стоять на месте. Если у вас есть цель - вперед,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двигайтесь ей навстречу, прилагайте больше усилий.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Действие - вот средство приближения цели,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надо быть активным и действовать.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 лежачий камень вода не течёт.</a:t>
            </a:r>
            <a:endParaRPr lang="ru-RU" sz="2400" i="1" dirty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16093" y="1628800"/>
            <a:ext cx="8892480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Семинар вела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</a:p>
          <a:p>
            <a:endParaRPr lang="ru-RU" dirty="0"/>
          </a:p>
        </p:txBody>
      </p:sp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5868144" y="260648"/>
            <a:ext cx="3169047" cy="1610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/>
              <a:t>При реализации проекта используются средства </a:t>
            </a:r>
            <a:r>
              <a:rPr lang="ru-RU" sz="1300" dirty="0" smtClean="0"/>
              <a:t>гос. </a:t>
            </a:r>
            <a:r>
              <a:rPr lang="ru-RU" sz="1300" dirty="0"/>
              <a:t>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</a:t>
            </a:r>
            <a:endParaRPr lang="ru-RU" sz="1300" dirty="0" smtClean="0"/>
          </a:p>
          <a:p>
            <a:pPr marL="0" indent="0">
              <a:buNone/>
            </a:pPr>
            <a:r>
              <a:rPr lang="ru-RU" sz="1300" b="1" dirty="0" smtClean="0"/>
              <a:t>ООО «Российский </a:t>
            </a:r>
            <a:r>
              <a:rPr lang="ru-RU" sz="1300" b="1" dirty="0"/>
              <a:t>союз ректоров».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80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 календарного года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избрании Совета  собственниками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принято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или не реализовано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ОМСУ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трехмесячный срок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созывает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ОСС, в повестку дня которого включаются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вопросы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избрании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данном доме Совета, в том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числе председателя Совета,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о создании 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(ч.2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подлежит переизбранию каждые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два года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иной срок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установлен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решением  ОСС </a:t>
            </a:r>
          </a:p>
          <a:p>
            <a:pPr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ч.10 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действует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переизбрания</a:t>
            </a: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ОСС или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принятия решения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создании ТСЖ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избрания правления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 жилья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ч.9 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ненадлежащего исполнения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своих обязанностей Совет может быть</a:t>
            </a:r>
          </a:p>
          <a:p>
            <a:pPr>
              <a:spcAft>
                <a:spcPts val="18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досрочно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переизбран на ОСС.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Запрещается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избрание одного Совета МКД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несколько домов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ч.3 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 ЖК РФ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3867342" cy="7858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Правовой статус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МКД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юридическим лицом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его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нужна (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ст.48 ГК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</a:p>
          <a:p>
            <a:pPr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п.2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дома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владеет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собственным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 быть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истцом, ответчиком или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защитником интересов собственников суде. 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приобретать и осуществлять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гражданские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нести обязанности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имеет права</a:t>
            </a: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вести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предпринимательскую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деятельность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получать средства от собственников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этом доме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10152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Совета  определяется:</a:t>
            </a:r>
            <a:endParaRPr lang="ru-RU" sz="2800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полномочиями самого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endParaRPr lang="ru-RU" sz="2400" u="sng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собственников, которые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коллегиальными совещательными органами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таким домом и избираются и действуют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11, 12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Функции, направленные на реализацию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решений  ОСС путем: </a:t>
            </a:r>
            <a:endParaRPr lang="ru-RU" sz="2400" i="1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решений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деятельностью 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исполнению ДУ (контроль за оказанием услуг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выполнением работ по управлению, содержанию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 и за качеством  предоставляемых КУ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собственникам/пользователям  помещений в МКД,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помещений, входящих в состав ОИ);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6600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29.12.2004г.  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188-ФЗ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«Жилищный кодекс Российской Федерации».</a:t>
            </a:r>
          </a:p>
          <a:p>
            <a:pPr lvl="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Постановление Правительства Российской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 от 03.04.2013г.  </a:t>
            </a:r>
            <a:r>
              <a:rPr lang="ru-RU" sz="2400" b="1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№290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перечне услуг и работ, необходимых для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обеспечения надлежащего содержания общего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имущества в многоквартирном доме, и порядке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оказания и выполнения».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 fontScale="92500"/>
          </a:bodyPr>
          <a:lstStyle/>
          <a:p>
            <a:pPr lvl="0">
              <a:buFontTx/>
              <a:buChar char="-"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решений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текущем ремонте ОИ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случае принятия соответствующего решения ОСС.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7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Функции, направленные на разработку</a:t>
            </a:r>
          </a:p>
          <a:p>
            <a:pPr>
              <a:spcAft>
                <a:spcPts val="600"/>
              </a:spcAft>
              <a:buNone/>
            </a:pPr>
            <a:r>
              <a:rPr lang="ru-RU" sz="27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предложений по управлению МКД путем: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а) вынесения на ОСС следующих вопросов: </a:t>
            </a:r>
            <a:endParaRPr lang="ru-RU" sz="27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порядке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ОИ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планирования и организации работ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и ремонту ОИ;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управлению 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(о порядке обсуждения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проектов договоров, заключаемых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в отношении ОИ и предоставления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услуг);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компетенции Совета и избираемых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принятии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решений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МКД, не противоречащих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б)  представления собственникам предложений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планирования, организации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управления, содержания и ремонта ОИ;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в)  представления собственникам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период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к проведению ОСС </a:t>
            </a: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заключения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условиям проектов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договоров,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предлагаемых для рассмотрения на собрании. 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Функции, направленные на</a:t>
            </a:r>
          </a:p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осуществление контроля и самоконтроля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самого Совета путем представления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отчета </a:t>
            </a:r>
          </a:p>
          <a:p>
            <a:pPr>
              <a:spcAft>
                <a:spcPts val="6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проделанной работе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утверждение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числа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Совета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ОСС избирается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Совета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Совета осуществляет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руководство текущей деятельностью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Совета и подотчетен ОСС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ч.7 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85794"/>
            <a:ext cx="3643338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Ч.8 ст.161.1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РФ:</a:t>
            </a:r>
          </a:p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принятия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общим собранием решения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заключении ДУ вправе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вступить в переговоры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условий указанного договора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при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 управлении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вправе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вступить в переговоры относительно условий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подрядными организациями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571480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доводит до сведения ОСС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результаты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переговоров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вопросам, касающимся условий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договоров;</a:t>
            </a:r>
          </a:p>
          <a:p>
            <a:pPr lvl="0">
              <a:buFontTx/>
              <a:buChar char="-"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собственниками, заключает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условиях, 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указанных в решении 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управления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или договоры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подрядными организациями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(непосредственное управление). </a:t>
            </a: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1438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72032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контроль за выполнением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обязательств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заключенным ДУ  и договорам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подрядчиками (непосредственное управление)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собственниками; 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приемки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(или) выполненных работ по содержанию и текущему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ОИ; 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о нарушении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или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периодичности оказания услуг и (или) выполнения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содержанию и ремонту ОИ; 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928670"/>
            <a:ext cx="3724466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00594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о </a:t>
            </a:r>
            <a:r>
              <a:rPr lang="ru-RU" sz="2600" b="1" i="1" dirty="0" err="1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непредоставлении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КУ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предоставлении КУ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FontTx/>
              <a:buChar char="-"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направляет в ОМСУ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обращения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невыполнении 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 обязательств по ДУ;</a:t>
            </a:r>
          </a:p>
          <a:p>
            <a:pPr lvl="0"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собственниками,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выступает в суде в качестве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делам, связанным с управлением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домом и предоставлением КУ;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вопросам,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дополнительно переданы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решения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Совета.</a:t>
            </a: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000108"/>
            <a:ext cx="3724466" cy="928694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ОСС вправе принять решение о наделении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председателя Совета  полномочиями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принятие решений  по иным вопросам,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исключением  полномочий, отнесенных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 компетенции ОСС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ч.4.3 ч.2 ст.44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5500726" cy="100013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1022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3. Приказ Минстроя РФ от 26 октября 2015 г.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№761/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«Об утверждении формы акта приемки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(или) выполненных работ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и текущему ремонту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в многоквартирном доме»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4. Письмо Минстроя от 29 сентября 2015 г.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№32395-ОГ/04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 разъяснении положений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жилищного законодательства»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1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Дополнительные полномочия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Совета, переданные ему решением общего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собрания, подтверждаются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протоколом ОСС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Такое решение принимается большинством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двух третей голосов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общего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числа голосов собственников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Заключение договора управления с УО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 Совета от имени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собственников.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или договоры подряда (непосредственное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управление) заключаются председателем Совета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помещений в МКД, и на условиях,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указанных в решении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п.3 ч.8 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8628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В этом случае 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приобретают </a:t>
            </a: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права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и становятся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обязанными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по договору все собственники,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предоставившие председателю Совета полномочия, </a:t>
            </a:r>
          </a:p>
          <a:p>
            <a:pPr>
              <a:spcAft>
                <a:spcPts val="1800"/>
              </a:spcAft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удостоверенные  </a:t>
            </a: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доверенностями</a:t>
            </a:r>
            <a:r>
              <a:rPr lang="ru-RU" sz="28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потребовать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УО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договора, а при непосредственном управлении –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 договоров, заключенных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подрядными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организациями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 указанных лиц.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председателя совета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заключению договора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УО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предложенной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цене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будут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правомерны только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 совокупности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следующих обстоятельств: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собственниками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утверждения условий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на ОСС.</a:t>
            </a:r>
            <a:endParaRPr lang="ru-RU" sz="26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ситуации наделения председателя Совета</a:t>
            </a:r>
          </a:p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на подписание ДУ: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подтверждения полномочий председателя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подписание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  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собственника достаточно 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наличия доверенности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собственника.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Для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заключения ДУ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 Совета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необходимо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наличие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протокола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наделяющего председателя Совета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14350" indent="-514350">
              <a:buAutoNum type="arabicParenR"/>
            </a:pPr>
            <a:endParaRPr lang="ru-RU" sz="2600" dirty="0">
              <a:solidFill>
                <a:srgbClr val="6600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 УО в целях подтверждения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полномочий председателя Совета: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проверка наличия протокола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по вопросу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наделения председателя Совета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полномочием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подписать договор управления,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отсутствия такого протокола –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проверка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наличия доверенностей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собственников и подписание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«в частном  порядке» (председатель Совета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договор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от имени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выдавших ему доверенность).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председателю совета МКД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выбор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 и утверждение условий договора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жилищным законодательством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предусмотрена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Председатель Совета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подменяет собой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лишь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упрощает решение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организационных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вопросов, связанных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реализацией решений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принятых общим собранием.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Председатель Совета может быть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наделен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полномочиями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подписать договор управления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помещений в МКД, но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 быть наделен правом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самостоятельно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выбрать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которой такой договор будет заключен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п.6 ч. 8 ст.161.1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п.4.3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ч.1 ст.162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Советом МКД может быть вынесено на ОСС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вопроса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размере платы</a:t>
            </a:r>
            <a:r>
              <a:rPr lang="ru-RU" sz="26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жилого помещения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учетом предложений УО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ч.5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6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000240"/>
            <a:ext cx="8856984" cy="4500594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Переговоры по проектам  ДУ</a:t>
            </a:r>
            <a:endParaRPr lang="ru-RU" sz="30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представляет собственникам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свое заключение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условиям проектов договоров,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предлагаемых для рассмотрения на ОСС </a:t>
            </a:r>
          </a:p>
          <a:p>
            <a:pPr>
              <a:spcAft>
                <a:spcPts val="12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ч.5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МКД вправе вступить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предварительные переговоры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УО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условий предлагаемого ДУ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ч.8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5.Письмо Минстроя от 7 июля 2014 г. №12315-</a:t>
            </a:r>
          </a:p>
          <a:p>
            <a:pPr lvl="0"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ач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/04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«Об отдельных вопросах, возникающих в связи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реализацией законодательства Российской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 по вопросам организации капитального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 общего имущества в многоквартирных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домах»</a:t>
            </a:r>
          </a:p>
          <a:p>
            <a:pPr lvl="0">
              <a:buNone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71900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договоре управления целесообразно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подробно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прописать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400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 копий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ДУ собственникам;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размера формирования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использования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резервов (на текущий ремонт,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выполнение непредвиденных работ);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исполнением ДУ;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представления управляющей организации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исполнении ДУ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приемки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работ, услуг по содержанию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 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уменьшения платы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жилого помещения.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Чем подробнее Вы опишете механизм контроля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тем проще будет получить достоверную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информацию от УО!</a:t>
            </a:r>
            <a:endParaRPr lang="ru-RU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 иных условий в ДУ: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обеспечить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хранение и актуализацию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и иной документации на МКД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внесения в техническую документацию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изменений,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отражающих информацию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выполняемых работах и о состоянии дома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результатами осмотров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выполняемых работ и (или) оказываемых услуг;</a:t>
            </a:r>
          </a:p>
          <a:p>
            <a:pPr>
              <a:buNone/>
            </a:pPr>
            <a:endParaRPr lang="ru-RU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письменной заявки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пользователя доме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представителя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составления 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нанесении ущерба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личному имуществу собственника или ОИ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в ДУ;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пересмотр работ и (или) услуг,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сроков их выполнения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только по решению ОСС или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по решению председателя Совета,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предоставило ему такие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определенной ДУ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периодичностью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проводить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обследование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результатам которых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составлять планы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текущему и капитальному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дома с указанием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работ,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выполнения работ и их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предварительной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стоимости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Ваши предложения в письменном виде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направьте в УО и предложите их обсудить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Советом дома в разумный срок.</a:t>
            </a:r>
            <a:endParaRPr lang="ru-RU" sz="24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719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" name="Содержимое 5" descr="C:\Users\JJJ\Desktop\2017 МАТЕРИАЛЫ\ЛЕКЦИИ\МЕТОДИЧКА\07.04.2017\3264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436857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714776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 об установлении количества граждан,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временно проживающих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 жилом помещении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подписывают:</a:t>
            </a:r>
          </a:p>
          <a:p>
            <a:pPr lvl="0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исполнитель;</a:t>
            </a:r>
          </a:p>
          <a:p>
            <a:pPr lvl="0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чем два потребителя; </a:t>
            </a:r>
          </a:p>
          <a:p>
            <a:pPr lvl="0">
              <a:spcAft>
                <a:spcPts val="600"/>
              </a:spcAft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 Совета дома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устанавливает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п.56(1)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ПП РФ 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может принять решение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организации мест для курения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приказа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Минстроя России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756/</a:t>
            </a:r>
            <a:r>
              <a:rPr lang="ru-RU" sz="26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Минздрава России</a:t>
            </a:r>
          </a:p>
          <a:p>
            <a:pPr>
              <a:spcAft>
                <a:spcPts val="12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28 ноября 2014 г.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№786н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МКД, в том числе председатель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Совета,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обратиться в ОМСУ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внеплановой проверки деятельности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управляющей организации (ч.1.1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ст.165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Обязательное присутствие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Совета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любых осмотрах ОИ</a:t>
            </a:r>
            <a:r>
              <a:rPr lang="ru-RU" sz="2400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конкретных видах могут предусматривать:</a:t>
            </a:r>
          </a:p>
          <a:p>
            <a:pPr lvl="0"/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договора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 МКД;</a:t>
            </a:r>
          </a:p>
          <a:p>
            <a:pPr lvl="0"/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дополнительные полномочия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 ОСС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передало председателю Совета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п.4.3 ч.2 ст.44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857232"/>
            <a:ext cx="3929090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председателя и функции совета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возлагают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избранных лиц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определенный круг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и обязанностей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сопряжены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затратой сил и времени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Ранее деятельность совета МКД и его председателя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была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добровольной, общественной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соответственно,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неоплачиваемой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102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НК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Налоговый кодекс Российской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>
              <a:buNone/>
            </a:pPr>
            <a:r>
              <a:rPr lang="ru-RU" sz="2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Кодекс об административных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нарушениях Российской Федерации;</a:t>
            </a:r>
          </a:p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643050"/>
            <a:ext cx="5678942" cy="285752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30 июня 2015 г. в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ст.161.1 ЖК 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включена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ч.8.1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которой  ОСС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принять решение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выплате 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 Совета,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числе, председателю Совета.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Такое решение должно содержать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условия и порядок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указанного вознаграждения, а также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определения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его размера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8.1 ст. 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857232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 о вознаграждении членам и/или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МКД принимается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большинством голосов от общего количества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участников ОСС.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имеют право, но не обязаны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определять, устанавливать и платить Совету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дома вознаграждение!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857232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4291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 сбора средств для выплаты</a:t>
            </a:r>
          </a:p>
          <a:p>
            <a:pPr>
              <a:spcAft>
                <a:spcPts val="1200"/>
              </a:spcAft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Совету МКД через УО</a:t>
            </a:r>
            <a:endParaRPr lang="ru-RU" sz="30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принятии решения о выплате вознаграждения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Совету МКД через  УО собственники жилья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должны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отразить в решении 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передачу полномочий 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чтобы она могла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и за счёт собственников выплачивать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Совету дома вознаграждения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размере и </a:t>
            </a:r>
          </a:p>
          <a:p>
            <a:pPr lvl="0"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 условиях, установленных решением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выставления собственникам 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которая потом будет перечисляться Совету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вознаграждения.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Плата может быть оформлена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отдельным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платёжным документом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выделена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общей платёжке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отдельной строчкой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лиц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 ФИО, которым будет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выплачиваться вознаграждение: все члены Совета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только председатель;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 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каждому члену Совета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  или только его председателю;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периодичность выплат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Совету дома или только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председателю;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и сроки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УО собственникам</a:t>
            </a:r>
          </a:p>
          <a:p>
            <a:pPr lvl="0"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отчёта о средствах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начисленных, собранных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перечисленных Совету (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ст.1008 ГК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Письмо Минстроя России  от 29 сентября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2015г. № 32395-ОГ/04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Договором управления устанавливаются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дополнительные обязанности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действующей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поручению собственников помещений:</a:t>
            </a:r>
          </a:p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начислять и выставлять к уплате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платежных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документах взнос на выплату вознаграждения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 в размере, </a:t>
            </a:r>
          </a:p>
          <a:p>
            <a:pPr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установленном 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периодичностью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предусмотренной ОСС,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выплачивать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фактически полученные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данной статье денежные средства 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Совета.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Таким образом, </a:t>
            </a: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фиксируются обязательства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УО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перед собственниками </a:t>
            </a: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распоряжению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их поручению денежными средствами </a:t>
            </a:r>
          </a:p>
          <a:p>
            <a:pPr>
              <a:buNone/>
            </a:pP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определенную цель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вступает в правоотношения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членами 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председателем Совета.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(контрагенты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договору управления)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требовать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УО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надлежащего исполнения обязательств по выплате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вознаграждения либо возврату неосновательного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обогащения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председатель Совета может выступать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 по таким спорам по доверенности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подпункт 5 п.8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подобной организации правоотношений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денежных средств по статье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Вознаграждение председателю совета 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надлежащей организации раздельного учета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УО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подлежит налогообложению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основании</a:t>
            </a:r>
          </a:p>
          <a:p>
            <a:pPr>
              <a:spcAft>
                <a:spcPts val="600"/>
              </a:spcAft>
              <a:buNone/>
            </a:pP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подпункта 9 п.1 ст.251 Налогового кодекса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не является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налоговым агентом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НДФЛ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плательщиком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страховых взносов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признается источником выплат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не начисляет 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вознаграждение. 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Члены и председатель Совета самостоятельно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уплачивают НДФЛ, объекта обложения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страховыми взносами не возникает</a:t>
            </a:r>
            <a:r>
              <a:rPr lang="ru-RU" sz="25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14422"/>
            <a:ext cx="5572164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Принятые сокращения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ДУ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договор управления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общее имущество собственников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solidFill>
                  <a:srgbClr val="4337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управляющая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ГЖН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государственный жилищный надзор.</a:t>
            </a:r>
          </a:p>
          <a:p>
            <a:pPr>
              <a:buNone/>
            </a:pPr>
            <a:endParaRPr lang="ru-RU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 lvl="0">
              <a:buNone/>
            </a:pPr>
            <a:endParaRPr lang="ru-RU" sz="2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практика подтверждает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правомерность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освобождения УО от обложения НДС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поскольку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аналогичной ситуации вознаграждение старшему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дому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операцией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управляющей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реализации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ФАС СЗО</a:t>
            </a:r>
            <a:r>
              <a:rPr lang="ru-RU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12.12.2013 по делу </a:t>
            </a:r>
          </a:p>
          <a:p>
            <a:pPr>
              <a:spcAft>
                <a:spcPts val="600"/>
              </a:spcAft>
              <a:buNone/>
            </a:pP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А26-1411/2013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части сбора и перечисления вознаграждения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 на УО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распространяются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требования Федерального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закона от 3 июня 2009 г.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103-ФЗ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регулирующего деятельность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агентов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 как председателя Совета дома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нельзя рассматривать как поставщика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товаров,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работ, услуг для собственников в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214554"/>
            <a:ext cx="8856984" cy="4023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принятия решения собственников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вознаграждения председателя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Совета и его реализации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Определить вопросы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связанные с выплатой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денежного вознаграждения председателю Совета,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принятия решения на ОСС.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Подготовить документы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проведения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собственникам о проведении ОСС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чем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10 дней до даты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ОСС.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Провести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указанному вопросу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ЖК РФ.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Уведомить собственников о принятом на ОСС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через 10 дней 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проведения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решений собственников и протокола ОСС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10 дней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передать в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которая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распорядительным письмом даст поручение РКЦ,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которым у нее заключен договор,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начислять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платежных документах собственникам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целевой сбор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соответствии с решением ОСС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МКД.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Совета обращается в бухгалтерию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заявлением о ежемесячном перечислении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денежного вознаграждения на расчетный счет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(сберкнижка или карточка).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заявлении указывает о том, что он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будет перечислять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подоходный налог и отчитываться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налоговой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инспекцией путем заполнения декларации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итогам года.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Ежемесячно денежные средства,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собранные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введенному целевому взносу и уплаченные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РКЦ перечисляются  на счет УО,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бухгалтерия УО перечисляет их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расчетный счет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Совета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окончанию года (в феврале-марте следующего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года) председатель Совета берет в 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справку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суммах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перечисленных денежных средств,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перечисляет 13%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общей перечисленной за год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суммы (подоходный налог)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налоговую инспекцию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Платежные реквизиты для перечисления берет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налоговой инспекции.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Заполняет декларацию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полученных  доходах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оплаченном подоходном налоге.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Примерная формулировка в повестке дня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вознаграждения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денежном вознаграждении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дома на период с _______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20__г. по ________ 20__г. и источника 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финансирования».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071678"/>
            <a:ext cx="8856984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Примерная формулировка  решения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помещений: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«Назначить Председателю Совета дома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ежемесячное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денежное вознаграждение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источником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определить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ежемесячные целевые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взносы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пользователей жилых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в МКД  из расчета (на выбор):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руб. за 1кв. 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общей площади этих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 или  ___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руб. с каждого жилого 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нежилого помещения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28802"/>
            <a:ext cx="8856984" cy="45245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ТСЖ(ТСН)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жилья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(недвижимости)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(ЖСК)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кооператив (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строительный кооператив)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договор управления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государственная информационная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жилищно-коммунального хозяйства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ОМСУ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орган местного самоуправления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428736"/>
            <a:ext cx="5678942" cy="500066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Выплату вознаграждения Председателю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дома производить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ежемесячно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период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______ 20__г. по ______ 20__г.» 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размер вознаграждения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установить сразу </a:t>
            </a:r>
          </a:p>
          <a:p>
            <a:pPr>
              <a:buNone/>
            </a:pP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весь период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его деятельности.</a:t>
            </a:r>
            <a:endParaRPr lang="ru-RU" sz="2500" b="1" i="1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Использование средств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размещения рекламной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конструкции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оплаты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МКД и его председателю возможно только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случае принятия решения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выплате такого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условий и порядка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вознаграждения, а также порядка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его размера.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642918"/>
            <a:ext cx="4000528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предложений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отдельным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вопросам, связанным с деятельностью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управлению МКД, могут избираться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комиссии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собственников, которые являются коллегиальными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совещательными органами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 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ч.11 ст.161.1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Комиссии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избираются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ОСС или по решению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ч.12 ст.161.1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МКД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большим количеством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находящихся в собственности, рекомендуется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создавать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комиссии по отдельным направлениям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деятельности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например,: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работой ОДПУ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снятием показаний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приборов учета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всем видам коммунальных услуг,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поступающих в дом;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состоянием инженерных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доме. В нее желательно привлечь к работе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пользователей помещений дома,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разбираются или могут разобраться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работе инженерного оборудования;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правильностью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начислений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УО и РСО за ЖКУ, предоставляемые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и пользователям помещений в доме;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исполнением условий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договора управления собственниками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пользователями помещений в части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своевременности и правильности снятия и передачи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показаний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ИПУ потребляемых КУ,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соблюдения правил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проживания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содержания жилых помещений дома;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за правильностью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составления локальных смет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производство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текущего и капитального  ремонта ОДИ в МКД.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необходимо в случаях проведения больших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объемов работ по текущему и капитальному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другим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направлениям деятельности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Комиссии должны создаваться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целях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максимального охвата</a:t>
            </a:r>
            <a:r>
              <a:rPr lang="ru-RU" sz="25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всей деятельности по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контролю за исполнением договора управления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и пользователями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комиссий могут входить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любые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инициативные собственники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помещений.</a:t>
            </a:r>
          </a:p>
          <a:p>
            <a:pPr>
              <a:spcBef>
                <a:spcPts val="600"/>
              </a:spcBef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Возглавить комиссии должны (желательно)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активные члены Совета МКД.</a:t>
            </a:r>
            <a:endParaRPr lang="ru-RU" sz="25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Желательно, чтобы комиссии по всем</a:t>
            </a: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направлениям деятельности </a:t>
            </a:r>
          </a:p>
          <a:p>
            <a:pPr>
              <a:spcBef>
                <a:spcPts val="600"/>
              </a:spcBef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были работоспособными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не числились </a:t>
            </a: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просто на бумаге!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Основная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проблема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вопросе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эффективного управления МКД –  низкий уровень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активности,  недостаточный уровень знаний,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неумение отстаивать свои законные права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интересы.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это в свою очередь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позволяет УО уходить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ответственности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невыполненные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обязательства по ДУ.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453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ГЖИ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орган исполнительной власти,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осуществляющий жилищный надзор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ТКО</a:t>
            </a:r>
            <a:r>
              <a:rPr lang="ru-RU" sz="2400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твёрдые коммунальные отходы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НСУ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непосредственное управление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капитальный ремонт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земельный участок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643050"/>
            <a:ext cx="5678942" cy="285752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МКД № 146в по ул. Шишкова г. Воронежа.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Управляющая организация ООО УК «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СтройТехника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 принят собственниками от застройщика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августе 2014г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Срок эксплуатации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2,5 года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заключен с собственниками в соответствии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ч.13 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ст.162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максимальный срок,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который должен быть заключен ДУ – 3 года.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Пользуясь полной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безинициативностью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безграмотностью собственников: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заключает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ДУ на 5 лет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вносит в него условия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одностороннем повышении размера платы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 (индексация);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всего периода управления домом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 раза в год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размера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помещение, которое в сумме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значительно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рост уровня потребительских цен.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2014 и 2015г.г. размер инфляции составил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24,3%,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 УО за 2015 и 2016г.г. повысила размер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в общей сложности на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28,8%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22,28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руб./кв.м до 28,71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/кв.м).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01.01.2016г.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лицевом счете дома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имелся переходящий остаток денежных средств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сумме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1169 тыс. руб.</a:t>
            </a:r>
            <a:endParaRPr lang="ru-RU" sz="2400" i="1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эффективной работы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 большое значение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жилищного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председателем Совета, так и членами Совета.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 члены Совета  должны: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знать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 права и обязанности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знать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и обязанности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ДУ;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уметь грамотно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формулировать свои требования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 добиться от УО выполнения обязанностей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ДУ в соответствии с законодательством.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обязательном порядке необходимо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рассматривать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принимать решения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основным направлениям: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1.Утверждение размера платы за жилое помещение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учетом основных составляющих:</a:t>
            </a:r>
            <a:endParaRPr lang="ru-RU" sz="2600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домом,</a:t>
            </a:r>
          </a:p>
          <a:p>
            <a:pPr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ОИ, в т.ч. вывоз ТКО, ТО лифтов и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освидетельствование и др.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затраты на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 для содержания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по каждому виду;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текущий ремонт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2. Утверждение плана мероприятий по текущему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ремонту ОИ:</a:t>
            </a:r>
            <a:endParaRPr lang="ru-RU" sz="2400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 финансирования в составе платы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финансирования за счет целевых взносов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3. Выборы Совета дома первоначально, а затем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каждый раз после окончания срока его деятельности.</a:t>
            </a:r>
            <a:endParaRPr lang="ru-RU" sz="2400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4. Разработать и утвердить на ОСС Положение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Совете дома и Положение о председателе 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которых предусмотреть предоставление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дополнительных полномочий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 Совета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председателю Совета.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Готовить для утверждения на ОСС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изменения и дополнения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действующий ДУ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внесении изменений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жилищное законодательство.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6. Готовить для утверждения на ОСС предложения: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</a:t>
            </a:r>
            <a:r>
              <a:rPr lang="ru-RU" sz="24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по перечню работ и услуг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УО должна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выполнять в рамках ДУ, формам контроля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исполнением УО условий договора и 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изменениям в указанные документы в случае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необходимости;</a:t>
            </a:r>
          </a:p>
          <a:p>
            <a:pPr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использованию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числе, придомового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если он стоит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государственном кадастровом учете.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7. Готовить для утверждения на ОСС  предложения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вопросам проведения капремонта ОИ: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формирование фонда капремонта МКД;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утверждение перечня работ по капремонту дома;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сметной стоимости по каждому виду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капремонту;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организации, которая будет проводить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каждому виду работ по капремонту,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договора и оплаты услуг этой организации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проводимые работы;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организации, которая будет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строительный 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работ по капремонту, условий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оплаты по нему за проведение строительного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во время капремонта;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 для подписания 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виду выполненных работ по капремонту.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6600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Управление  МКД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 согласованная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собственников  помещений 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надлежащему содержанию ОИ, 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вопросов пользования указанным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имуществом, а также предоставление  КУ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гражданам, проживающим в этом доме. 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Кроме проведения ОСС должны регулярно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проводиться заседания Совета,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оформляться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протоколы заседаний,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которых обязательно должны быть указаны: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список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членов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приглашенных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собственников/пользователей помещений, а также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лиц, например представителей УО;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проводимого заседания Совета;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обсуждения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 повестки дня,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суть выступлений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присутствующих по вопросам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повестки;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принятые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членами Совета по каждому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 повестки,  с указанием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итогов голосования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членами Совета по каждому вопросу повестки.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ПОСТОЯННО: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изучение Правил предоставления  ЖКУ, а также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 взаимоотношениях с УО и РСО;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ознакомление собственников помещений с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нормативными правовыми  актами</a:t>
            </a:r>
          </a:p>
          <a:p>
            <a:pPr>
              <a:buNone/>
            </a:pP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действующегозаконодательства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и с вносимыми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изменениями в нормативные правовые акты;  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работы с целью изучения и понимания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ответственности самих собственников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пользователей помещений дома в отношениях с УО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РСО.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Работа Совета дома также должна быть направлена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просветительской и информационной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с собственниками/пользователей помещений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жилищного законодательства.</a:t>
            </a:r>
            <a:endParaRPr lang="ru-RU" sz="24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Совету дома необходимо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инициировать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продуктивно  проводить как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годовое, так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внеочередные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ОСС.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ПРИМЕР.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годового общего собрания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инициированного Советом (2016г.)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рабочих органов  ОСС: председателя,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секретаря собрания, председателя счетной комиссии,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счетной комиссии.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управляющей организации ООО «РЭК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Жилищное Единство» об исполнении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за 2015г.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Председателя Совета дома о работе Совета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отчетный период апрель 2014г. – март 2016г.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вида и объема капитальных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 фонда капремонта МКД,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формируемых на специальном счете.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лица, уполномоченного на оказание услуг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предоставлению платежных документов на уплату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взносов на капремонт собственникам жилых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с тем, что ООО УК «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ЖилГрад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реализовало решение собственников помещений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 о выборе способа управления, выборе ее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управляющей организации и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приступило к управлению домом,  рассмотреть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 об отмене  решения общего собрания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 от 30.06.2015г.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(Протокол № 14)    по следующим вопросам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 дня: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П.4. Выбор ООО  УК  «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ЖилГрад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» в качестве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управляющей организации.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П.5. Утверждение условий и заключение Договора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управления между ООО УК «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ЖилГрад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» 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помещений многоквартирного дома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7  по Бульвару Победы г. Воронежа.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П.6. Расторжение Договора управления,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заключенного между собственниками помещений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многоквартирного дома № 7 по Бульвару Победы 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г. Воронежа и  ООО «РЭК Жилищное Единство».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П.7.  Выбор уполномоченного лица для направления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уведомления о расторжении Договора управления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адрес ООО «РЭК Жилищное Единство».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b="1" dirty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Внесение изменений в Договор управления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 домом № 7 по Бульвару Победы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г. Воронеж, заключенного в июле 2012г.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ООО «РЭК Жилищное Единство»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Коминтерновского района: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5010</TotalTime>
  <Words>10364</Words>
  <Application>Microsoft Office PowerPoint</Application>
  <PresentationFormat>Экран (4:3)</PresentationFormat>
  <Paragraphs>1340</Paragraphs>
  <Slides>122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122</vt:i4>
      </vt:variant>
    </vt:vector>
  </HeadingPairs>
  <TitlesOfParts>
    <vt:vector size="124" baseType="lpstr">
      <vt:lpstr>Тема2</vt:lpstr>
      <vt:lpstr>Специальное оформление</vt:lpstr>
      <vt:lpstr>Презентация PowerPoint</vt:lpstr>
      <vt:lpstr>ЗАКОНОДАТЕЛЬСТВО</vt:lpstr>
      <vt:lpstr> ЗАКОНОДАТЕЛЬСТВО</vt:lpstr>
      <vt:lpstr>ЗАКОНОДАТЕЛЬСТВО</vt:lpstr>
      <vt:lpstr>Принятые сокращения </vt:lpstr>
      <vt:lpstr>Принятые сокращения</vt:lpstr>
      <vt:lpstr>Принятые сокращения </vt:lpstr>
      <vt:lpstr>Принятые сокращения </vt:lpstr>
      <vt:lpstr>УПРАВЛЕНИЕ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 Правовой статус  Совета МКД </vt:lpstr>
      <vt:lpstr>СОВЕТ МКД</vt:lpstr>
      <vt:lpstr>СОВЕТ МКД</vt:lpstr>
      <vt:lpstr>Полномочия  Совета </vt:lpstr>
      <vt:lpstr>Полномочия  Совета </vt:lpstr>
      <vt:lpstr>Полномочия  Совета </vt:lpstr>
      <vt:lpstr>Полномочия  Совета </vt:lpstr>
      <vt:lpstr>Полномочия  Совета </vt:lpstr>
      <vt:lpstr>Председатель  Совета </vt:lpstr>
      <vt:lpstr>Полномочия  председателя Совета </vt:lpstr>
      <vt:lpstr>Полномочия  председателя Совета</vt:lpstr>
      <vt:lpstr>Полномочия  председателя Совета </vt:lpstr>
      <vt:lpstr>Полномочия  председателя Совета </vt:lpstr>
      <vt:lpstr>Полномочия  председателя Совета </vt:lpstr>
      <vt:lpstr>Полномочия  Председателя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СОВЕТ МКД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СОВЕТ МКД</vt:lpstr>
      <vt:lpstr>СОВЕТ МКД</vt:lpstr>
      <vt:lpstr>СОВЕТ МКД</vt:lpstr>
      <vt:lpstr>СОВЕТ МКД</vt:lpstr>
      <vt:lpstr>СОВЕТ МКД</vt:lpstr>
      <vt:lpstr>Опыт  регионов  по предупреждению   возникновения задолженности за ЖКУ</vt:lpstr>
      <vt:lpstr>СОВЕТ МКД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Соболева Н.В.</dc:creator>
  <cp:lastModifiedBy>User</cp:lastModifiedBy>
  <cp:revision>708</cp:revision>
  <cp:lastPrinted>2014-07-29T09:52:18Z</cp:lastPrinted>
  <dcterms:created xsi:type="dcterms:W3CDTF">2014-05-28T11:58:21Z</dcterms:created>
  <dcterms:modified xsi:type="dcterms:W3CDTF">2017-06-09T11:15:02Z</dcterms:modified>
</cp:coreProperties>
</file>